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1"/>
  </p:notesMasterIdLst>
  <p:sldIdLst>
    <p:sldId id="256" r:id="rId2"/>
    <p:sldId id="263" r:id="rId3"/>
    <p:sldId id="264" r:id="rId4"/>
    <p:sldId id="270" r:id="rId5"/>
    <p:sldId id="295" r:id="rId6"/>
    <p:sldId id="266" r:id="rId7"/>
    <p:sldId id="296" r:id="rId8"/>
    <p:sldId id="297" r:id="rId9"/>
    <p:sldId id="298" r:id="rId10"/>
    <p:sldId id="265" r:id="rId11"/>
    <p:sldId id="279" r:id="rId12"/>
    <p:sldId id="280" r:id="rId13"/>
    <p:sldId id="281" r:id="rId14"/>
    <p:sldId id="285" r:id="rId15"/>
    <p:sldId id="282" r:id="rId16"/>
    <p:sldId id="286" r:id="rId17"/>
    <p:sldId id="287" r:id="rId18"/>
    <p:sldId id="283" r:id="rId19"/>
    <p:sldId id="284" r:id="rId20"/>
    <p:sldId id="267" r:id="rId21"/>
    <p:sldId id="268" r:id="rId22"/>
    <p:sldId id="260" r:id="rId23"/>
    <p:sldId id="261" r:id="rId24"/>
    <p:sldId id="262" r:id="rId25"/>
    <p:sldId id="299" r:id="rId26"/>
    <p:sldId id="289" r:id="rId27"/>
    <p:sldId id="300" r:id="rId28"/>
    <p:sldId id="301" r:id="rId29"/>
    <p:sldId id="269" r:id="rId30"/>
    <p:sldId id="272" r:id="rId31"/>
    <p:sldId id="258" r:id="rId32"/>
    <p:sldId id="259" r:id="rId33"/>
    <p:sldId id="273" r:id="rId34"/>
    <p:sldId id="294" r:id="rId35"/>
    <p:sldId id="275" r:id="rId36"/>
    <p:sldId id="302" r:id="rId37"/>
    <p:sldId id="276" r:id="rId38"/>
    <p:sldId id="274"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323" autoAdjust="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17D1F-F979-4A01-A822-1B18661BE74D}" type="datetimeFigureOut">
              <a:rPr lang="en-US" smtClean="0"/>
              <a:t>9/5/2018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108E5-9CB1-4BDB-810E-C0562CF11782}" type="slidenum">
              <a:rPr lang="en-US" smtClean="0"/>
              <a:t>‹#›</a:t>
            </a:fld>
            <a:endParaRPr lang="en-US"/>
          </a:p>
        </p:txBody>
      </p:sp>
    </p:spTree>
    <p:extLst>
      <p:ext uri="{BB962C8B-B14F-4D97-AF65-F5344CB8AC3E}">
        <p14:creationId xmlns:p14="http://schemas.microsoft.com/office/powerpoint/2010/main" val="119125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AG</a:t>
            </a:r>
            <a:r>
              <a:rPr lang="en-US" b="0" baseline="0" dirty="0"/>
              <a:t> can be thought of as any sign which gives advance notice of the route and destination information in Advance of the exit.  Distances should be shown unless a lane drop further upstream than ½ mile.</a:t>
            </a:r>
          </a:p>
          <a:p>
            <a:r>
              <a:rPr lang="en-US" b="0" baseline="0" dirty="0"/>
              <a:t>Note that the EXIT action word is used on the upper design (Newport) for routes </a:t>
            </a:r>
            <a:r>
              <a:rPr lang="en-US" b="0" u="sng" baseline="0" dirty="0"/>
              <a:t>where exits are not numbered</a:t>
            </a:r>
            <a:r>
              <a:rPr lang="en-US" b="0" baseline="0" dirty="0"/>
              <a:t>. (See </a:t>
            </a:r>
            <a:r>
              <a:rPr lang="en-US" b="0" baseline="0" dirty="0">
                <a:latin typeface="Wingdings" panose="05000000000000000000" pitchFamily="2" charset="2"/>
              </a:rPr>
              <a:t>¶8 of 2E.33).</a:t>
            </a:r>
            <a:r>
              <a:rPr lang="en-US" b="0" baseline="0" dirty="0"/>
              <a:t>  IF exits are numbered, the EXIT panel would be used on the top to the side of the exit (L or R) with the number (23)  as shown in the lower design (Northern Blvd) </a:t>
            </a:r>
          </a:p>
          <a:p>
            <a:endParaRPr lang="en-US" b="0" baseline="0" dirty="0"/>
          </a:p>
          <a:p>
            <a:r>
              <a:rPr lang="en-US" b="0" baseline="0" dirty="0"/>
              <a:t>Key check is to see if EXIT appears twice on the sign plan detail sheets.  </a:t>
            </a:r>
          </a:p>
          <a:p>
            <a:r>
              <a:rPr lang="en-US" b="0" baseline="0"/>
              <a:t>	</a:t>
            </a:r>
            <a:endParaRPr lang="en-US" b="0" baseline="0" dirty="0"/>
          </a:p>
          <a:p>
            <a:r>
              <a:rPr lang="en-US" b="1" dirty="0"/>
              <a:t>Suggested Comments:  Exception to </a:t>
            </a:r>
            <a:r>
              <a:rPr lang="en-US" b="0" dirty="0"/>
              <a:t>rule is black on yellow legend “EXIT” may also appear.  Many</a:t>
            </a:r>
            <a:r>
              <a:rPr lang="en-US" b="0" baseline="0" dirty="0"/>
              <a:t> designs and shapes.  Remember conventional include drop signing designs.  IF the exit is to the left the LEFT panels or overlays are required. </a:t>
            </a:r>
            <a:endParaRPr lang="en-US" b="1" dirty="0"/>
          </a:p>
          <a:p>
            <a:r>
              <a:rPr lang="en-US" b="1" dirty="0"/>
              <a:t>Suggested Questions:  </a:t>
            </a:r>
          </a:p>
          <a:p>
            <a:endParaRPr lang="en-US" b="1" dirty="0"/>
          </a:p>
          <a:p>
            <a:r>
              <a:rPr lang="en-US" b="1" dirty="0"/>
              <a:t>Additional Information:</a:t>
            </a:r>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2</a:t>
            </a:fld>
            <a:endParaRPr lang="en-US" dirty="0"/>
          </a:p>
        </p:txBody>
      </p:sp>
    </p:spTree>
    <p:extLst>
      <p:ext uri="{BB962C8B-B14F-4D97-AF65-F5344CB8AC3E}">
        <p14:creationId xmlns:p14="http://schemas.microsoft.com/office/powerpoint/2010/main" val="20614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fontScale="92500" lnSpcReduction="10000"/>
          </a:bodyPr>
          <a:lstStyle/>
          <a:p>
            <a:r>
              <a:rPr lang="en-US" b="1" dirty="0"/>
              <a:t>Key Message:  </a:t>
            </a:r>
            <a:r>
              <a:rPr lang="en-US" b="0" dirty="0"/>
              <a:t>Arrows</a:t>
            </a:r>
            <a:r>
              <a:rPr lang="en-US" b="0" baseline="0" dirty="0"/>
              <a:t> on Pull-Throughs are not required.  The three conditions should be met before their use (MUTCD Guidance=should condition).  Many of the down arrows one finds on Pull-Throughs are not necessary and add to the number of message sets and information the driver must process.  Generally, Pull-through signs should not have arrows… only after careful consideration and satisfaction of the three point test and the advance viewing test should they be given further consideration.  </a:t>
            </a:r>
          </a:p>
          <a:p>
            <a:r>
              <a:rPr lang="en-US" b="0" baseline="0" dirty="0"/>
              <a:t>But remember,  pull-throughs should meet specific criteria for their use.  Then if determined they are needed, consider whether criteria is met for the use of the down arrow.</a:t>
            </a:r>
            <a:endParaRPr lang="en-US" dirty="0"/>
          </a:p>
          <a:p>
            <a:endParaRPr lang="en-US" b="1" dirty="0"/>
          </a:p>
          <a:p>
            <a:r>
              <a:rPr lang="en-US" b="1" dirty="0"/>
              <a:t>Suggested Comments:  </a:t>
            </a:r>
            <a:r>
              <a:rPr lang="en-US" b="0" dirty="0"/>
              <a:t>Do savings exist with this design</a:t>
            </a:r>
            <a:r>
              <a:rPr lang="en-US" b="0" baseline="0" dirty="0"/>
              <a:t> </a:t>
            </a:r>
            <a:r>
              <a:rPr lang="en-US" b="0" dirty="0"/>
              <a:t>installation?</a:t>
            </a:r>
            <a:endParaRPr lang="en-US" b="1" dirty="0"/>
          </a:p>
          <a:p>
            <a:r>
              <a:rPr lang="en-US" b="1" dirty="0"/>
              <a:t>Suggested Questions: </a:t>
            </a:r>
            <a:r>
              <a:rPr lang="en-US" b="0" dirty="0"/>
              <a:t>W</a:t>
            </a:r>
            <a:r>
              <a:rPr lang="en-US" b="0" baseline="0" dirty="0"/>
              <a:t>here should these signs be installed? At the gore?</a:t>
            </a:r>
            <a:r>
              <a:rPr lang="en-US" b="1" dirty="0"/>
              <a:t> </a:t>
            </a:r>
            <a:r>
              <a:rPr lang="en-US" b="0" dirty="0"/>
              <a:t>Recall</a:t>
            </a:r>
            <a:r>
              <a:rPr lang="en-US" b="0" baseline="0" dirty="0"/>
              <a:t> the basic concept of only the ED sign at the gore vicinity.</a:t>
            </a:r>
          </a:p>
          <a:p>
            <a:r>
              <a:rPr lang="en-US" b="0" baseline="0" dirty="0"/>
              <a:t>Moreover, are Pull-Throughs needed here? Would any driver, knowing what route they are on, be able to deduce they are still on this route once they pass the exit gore moving straight ahead? Are we promoting information overload for the driver?  </a:t>
            </a:r>
            <a:endParaRPr lang="en-US" b="1" dirty="0"/>
          </a:p>
          <a:p>
            <a:endParaRPr lang="en-US" b="1" dirty="0"/>
          </a:p>
          <a:p>
            <a:r>
              <a:rPr lang="en-US" b="1" dirty="0"/>
              <a:t>Additional Information:  </a:t>
            </a:r>
            <a:r>
              <a:rPr lang="en-US" dirty="0"/>
              <a:t>2E.12</a:t>
            </a:r>
            <a:r>
              <a:rPr lang="en-US" baseline="0" dirty="0"/>
              <a:t> in the 2009 Edition may have intended to be an OR and not “and.”</a:t>
            </a:r>
          </a:p>
          <a:p>
            <a:r>
              <a:rPr lang="en-US" dirty="0"/>
              <a:t>Which raises the question:</a:t>
            </a:r>
            <a:r>
              <a:rPr lang="en-US" baseline="0" dirty="0"/>
              <a:t>  Does the use of a down arrow on a pull-through sign weaken the standard of only using the down arrow on restricted lane.  </a:t>
            </a:r>
          </a:p>
          <a:p>
            <a:r>
              <a:rPr lang="en-US" baseline="0" dirty="0"/>
              <a:t>An example of this situation will arise in Group Exercise for the interior option lane from I-85 SB to I-65 NB.  Should a down arrow be used under “Birmingham?” </a:t>
            </a:r>
            <a:endParaRPr lang="en-US" dirty="0"/>
          </a:p>
        </p:txBody>
      </p:sp>
      <p:sp>
        <p:nvSpPr>
          <p:cNvPr id="4" name="Slide Number Placeholder 3"/>
          <p:cNvSpPr>
            <a:spLocks noGrp="1"/>
          </p:cNvSpPr>
          <p:nvPr>
            <p:ph type="sldNum" sz="quarter" idx="10"/>
          </p:nvPr>
        </p:nvSpPr>
        <p:spPr/>
        <p:txBody>
          <a:bodyPr/>
          <a:lstStyle/>
          <a:p>
            <a:fld id="{EDDA6393-6528-4D60-A0B4-8DCFEB0861B6}"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7757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5963"/>
            <a:ext cx="4802188" cy="3600450"/>
          </a:xfrm>
        </p:spPr>
      </p:sp>
      <p:sp>
        <p:nvSpPr>
          <p:cNvPr id="3" name="Notes Placeholder 2"/>
          <p:cNvSpPr>
            <a:spLocks noGrp="1"/>
          </p:cNvSpPr>
          <p:nvPr>
            <p:ph type="body" idx="1"/>
          </p:nvPr>
        </p:nvSpPr>
        <p:spPr/>
        <p:txBody>
          <a:bodyPr>
            <a:normAutofit/>
          </a:bodyPr>
          <a:lstStyle/>
          <a:p>
            <a:r>
              <a:rPr lang="en-US" b="1" dirty="0"/>
              <a:t>Key Message:  </a:t>
            </a:r>
            <a:r>
              <a:rPr lang="en-US" b="0" dirty="0"/>
              <a:t>Arrow</a:t>
            </a:r>
            <a:r>
              <a:rPr lang="en-US" b="0" baseline="0" dirty="0"/>
              <a:t> may be positioned to the right or beneath the legend depending on space limitations and resulting width of sign if too large (when positioned to right of legend)</a:t>
            </a:r>
            <a:endParaRPr lang="en-US" dirty="0"/>
          </a:p>
          <a:p>
            <a:endParaRPr lang="en-US" b="1" dirty="0"/>
          </a:p>
          <a:p>
            <a:r>
              <a:rPr lang="en-US" b="1" dirty="0"/>
              <a:t>Suggested Comments:</a:t>
            </a:r>
          </a:p>
          <a:p>
            <a:r>
              <a:rPr lang="en-US" b="1" dirty="0"/>
              <a:t>Suggested Questions:  </a:t>
            </a:r>
          </a:p>
          <a:p>
            <a:endParaRPr lang="en-US" b="1" dirty="0"/>
          </a:p>
          <a:p>
            <a:r>
              <a:rPr lang="en-US" b="1" dirty="0"/>
              <a:t>Additional Information:</a:t>
            </a:r>
            <a:endParaRPr lang="en-US" dirty="0"/>
          </a:p>
        </p:txBody>
      </p:sp>
      <p:sp>
        <p:nvSpPr>
          <p:cNvPr id="4" name="Slide Number Placeholder 3"/>
          <p:cNvSpPr>
            <a:spLocks noGrp="1"/>
          </p:cNvSpPr>
          <p:nvPr>
            <p:ph type="sldNum" sz="quarter" idx="10"/>
          </p:nvPr>
        </p:nvSpPr>
        <p:spPr/>
        <p:txBody>
          <a:bodyPr/>
          <a:lstStyle/>
          <a:p>
            <a:fld id="{EDDA6393-6528-4D60-A0B4-8DCFEB0861B6}"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3859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5963"/>
            <a:ext cx="4802188" cy="3600450"/>
          </a:xfrm>
        </p:spPr>
      </p:sp>
      <p:sp>
        <p:nvSpPr>
          <p:cNvPr id="3" name="Notes Placeholder 2"/>
          <p:cNvSpPr>
            <a:spLocks noGrp="1"/>
          </p:cNvSpPr>
          <p:nvPr>
            <p:ph type="body" idx="1"/>
          </p:nvPr>
        </p:nvSpPr>
        <p:spPr/>
        <p:txBody>
          <a:bodyPr>
            <a:normAutofit/>
          </a:bodyPr>
          <a:lstStyle/>
          <a:p>
            <a:r>
              <a:rPr lang="en-US" b="1" dirty="0"/>
              <a:t>Key Message:</a:t>
            </a:r>
            <a:r>
              <a:rPr lang="en-US" b="0" dirty="0"/>
              <a:t>  Upward slanting arrows are only used at the ED locations</a:t>
            </a:r>
            <a:r>
              <a:rPr lang="en-US" b="1" dirty="0"/>
              <a:t>  </a:t>
            </a:r>
            <a:endParaRPr lang="en-US" dirty="0"/>
          </a:p>
          <a:p>
            <a:endParaRPr lang="en-US" b="1" dirty="0"/>
          </a:p>
          <a:p>
            <a:r>
              <a:rPr lang="en-US" b="1" dirty="0"/>
              <a:t>Suggested Comments:  </a:t>
            </a:r>
            <a:r>
              <a:rPr lang="en-US" b="0" dirty="0"/>
              <a:t>Point out again that these locations</a:t>
            </a:r>
            <a:r>
              <a:rPr lang="en-US" b="0" baseline="0" dirty="0"/>
              <a:t> are where the black on yellow arrows are required.  Exceptions are rare for the intermediate and minor interchange classes.   Other locations may use the white on green.  </a:t>
            </a:r>
            <a:endParaRPr lang="en-US" b="1" dirty="0"/>
          </a:p>
          <a:p>
            <a:r>
              <a:rPr lang="en-US" b="1" dirty="0"/>
              <a:t>Suggested Questions: </a:t>
            </a:r>
            <a:r>
              <a:rPr lang="en-US" b="0" baseline="0" dirty="0"/>
              <a:t> What is the difference in terms of placement variability between upward and downward yellow arrows?</a:t>
            </a:r>
            <a:r>
              <a:rPr lang="en-US" b="1" dirty="0"/>
              <a:t> </a:t>
            </a:r>
          </a:p>
          <a:p>
            <a:r>
              <a:rPr lang="en-US" b="1" dirty="0"/>
              <a:t>Answer:   </a:t>
            </a:r>
            <a:r>
              <a:rPr lang="en-US" b="0" dirty="0"/>
              <a:t>Upward slanting yellow arrow</a:t>
            </a:r>
            <a:r>
              <a:rPr lang="en-US" b="0" baseline="0" dirty="0"/>
              <a:t> </a:t>
            </a:r>
            <a:r>
              <a:rPr lang="en-US" b="0" dirty="0"/>
              <a:t>is only used at the</a:t>
            </a:r>
            <a:r>
              <a:rPr lang="en-US" b="0" baseline="0" dirty="0"/>
              <a:t> ED location.</a:t>
            </a:r>
            <a:endParaRPr lang="en-US" b="1" dirty="0"/>
          </a:p>
          <a:p>
            <a:endParaRPr lang="en-US" b="1" dirty="0"/>
          </a:p>
          <a:p>
            <a:r>
              <a:rPr lang="en-US" b="1" dirty="0"/>
              <a:t>Additional Information:</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2099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Key Message:  </a:t>
            </a:r>
            <a:r>
              <a:rPr lang="en-US" b="0" dirty="0"/>
              <a:t>At 650 ft. out the driver in the second lane from the right shoulder appears to be in the lane for Day St.  The same is true at the</a:t>
            </a:r>
            <a:r>
              <a:rPr lang="en-US" b="0" baseline="0" dirty="0"/>
              <a:t> 300 ft. distance</a:t>
            </a:r>
          </a:p>
          <a:p>
            <a:r>
              <a:rPr lang="en-US" b="0" baseline="0" dirty="0"/>
              <a:t> </a:t>
            </a:r>
            <a:endParaRPr lang="en-US" b="1" dirty="0"/>
          </a:p>
          <a:p>
            <a:r>
              <a:rPr lang="en-US" b="1" dirty="0"/>
              <a:t>Suggested Comments:</a:t>
            </a:r>
          </a:p>
          <a:p>
            <a:endParaRPr lang="en-US" b="1" dirty="0"/>
          </a:p>
          <a:p>
            <a:r>
              <a:rPr lang="en-US" b="1" dirty="0"/>
              <a:t>Suggested Questions:</a:t>
            </a:r>
          </a:p>
          <a:p>
            <a:endParaRPr lang="en-US" b="1" dirty="0"/>
          </a:p>
          <a:p>
            <a:r>
              <a:rPr lang="en-US" b="1" dirty="0"/>
              <a:t>Additional Information:</a:t>
            </a:r>
            <a:r>
              <a:rPr lang="en-US" dirty="0"/>
              <a:t>  Blue</a:t>
            </a:r>
            <a:r>
              <a:rPr lang="en-US" baseline="0" dirty="0"/>
              <a:t> lines in ppt are centered over arrows and show the arrows appear centered over the second from right lane.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5ADBB10-59AD-4771-81A4-35B05AF49C6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655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Key Message:</a:t>
            </a:r>
            <a:r>
              <a:rPr lang="en-US" b="0" dirty="0"/>
              <a:t>  Although at 125 ft one can see the structure is placed in a curve</a:t>
            </a:r>
            <a:r>
              <a:rPr lang="en-US" b="0" baseline="0" dirty="0"/>
              <a:t> and the second lane is actually for the outside lane of the two lane exit for 85 North Atlanta.   Vertical blue line is attempted to show centerline of arrow.</a:t>
            </a:r>
          </a:p>
          <a:p>
            <a:r>
              <a:rPr lang="en-US" b="0" baseline="0" dirty="0"/>
              <a:t> </a:t>
            </a:r>
            <a:endParaRPr lang="en-US" b="1" dirty="0"/>
          </a:p>
          <a:p>
            <a:r>
              <a:rPr lang="en-US" b="1" dirty="0"/>
              <a:t>Suggested Comments:  </a:t>
            </a:r>
            <a:r>
              <a:rPr lang="en-US" b="0" dirty="0"/>
              <a:t>The</a:t>
            </a:r>
            <a:r>
              <a:rPr lang="en-US" b="0" baseline="0" dirty="0"/>
              <a:t> placement of this sign structure could certainly have been at a better location for the motorist.</a:t>
            </a:r>
            <a:r>
              <a:rPr lang="en-US" b="1" dirty="0"/>
              <a:t>  </a:t>
            </a:r>
          </a:p>
          <a:p>
            <a:endParaRPr lang="en-US" b="1" dirty="0"/>
          </a:p>
          <a:p>
            <a:r>
              <a:rPr lang="en-US" b="1" dirty="0"/>
              <a:t>Suggested Questions:  </a:t>
            </a:r>
            <a:r>
              <a:rPr lang="en-US" b="0" dirty="0"/>
              <a:t>Are HF needs satisfied</a:t>
            </a:r>
            <a:r>
              <a:rPr lang="en-US" b="0" baseline="0" dirty="0"/>
              <a:t> with this sign design and placement location to convey a clear, simple message to the motorist?</a:t>
            </a:r>
            <a:endParaRPr lang="en-US" b="1" dirty="0"/>
          </a:p>
          <a:p>
            <a:endParaRPr lang="en-US" b="1" dirty="0"/>
          </a:p>
          <a:p>
            <a:r>
              <a:rPr lang="en-US" b="1" dirty="0"/>
              <a:t>Additional Information:</a:t>
            </a:r>
            <a:r>
              <a:rPr lang="en-US" dirty="0"/>
              <a:t>  When might this design</a:t>
            </a:r>
            <a:r>
              <a:rPr lang="en-US" baseline="0" dirty="0"/>
              <a:t> decision been handled differently or corrected?</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5ADBB10-59AD-4771-81A4-35B05AF49C6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8970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APL</a:t>
            </a:r>
            <a:r>
              <a:rPr lang="en-US" b="0" baseline="0" dirty="0"/>
              <a:t> designs are new for 2009 and have been validated for effectiveness over other designs tested.  Note shared arrow shaft in center splitting into two arrowheads. </a:t>
            </a:r>
            <a:r>
              <a:rPr lang="en-US" b="0" dirty="0"/>
              <a:t>Remember, an option lane must be present for</a:t>
            </a:r>
            <a:r>
              <a:rPr lang="en-US" b="0" baseline="0" dirty="0"/>
              <a:t> their use.</a:t>
            </a:r>
          </a:p>
          <a:p>
            <a:endParaRPr lang="en-US" b="0" dirty="0"/>
          </a:p>
          <a:p>
            <a:r>
              <a:rPr lang="en-US" b="1" dirty="0"/>
              <a:t>Suggested Comments:  </a:t>
            </a:r>
            <a:r>
              <a:rPr lang="en-US" b="0" baseline="0" dirty="0"/>
              <a:t>APL design is used at the ED location, whereas older diagrammatic uses convention designs at ED location</a:t>
            </a:r>
            <a:endParaRPr lang="en-US" b="1" dirty="0"/>
          </a:p>
          <a:p>
            <a:r>
              <a:rPr lang="en-US" b="1" dirty="0"/>
              <a:t>Suggested Questions:  </a:t>
            </a:r>
          </a:p>
          <a:p>
            <a:endParaRPr lang="en-US" b="1" dirty="0"/>
          </a:p>
          <a:p>
            <a:r>
              <a:rPr lang="en-US" b="1" dirty="0"/>
              <a:t>Additional Information:  </a:t>
            </a:r>
            <a:r>
              <a:rPr lang="en-US" b="0" dirty="0"/>
              <a:t>Research comes from pooled  fund study, Evaluation of Diagrammatic</a:t>
            </a:r>
            <a:r>
              <a:rPr lang="en-US" b="0" baseline="0" dirty="0"/>
              <a:t> Freeway Guide Signs, May 2008 Katz and Golembiewski.  Study limited in designs and lane configurations examined.   Google Pooled Fund Study website.  Report group TPF-05, #65.</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20</a:t>
            </a:fld>
            <a:endParaRPr lang="en-US" dirty="0"/>
          </a:p>
        </p:txBody>
      </p:sp>
    </p:spTree>
    <p:extLst>
      <p:ext uri="{BB962C8B-B14F-4D97-AF65-F5344CB8AC3E}">
        <p14:creationId xmlns:p14="http://schemas.microsoft.com/office/powerpoint/2010/main" val="18233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APL</a:t>
            </a:r>
            <a:r>
              <a:rPr lang="en-US" b="0" baseline="0" dirty="0"/>
              <a:t> designs are new for 2009 and have been validated for effectiveness over other designs tested.  Note shared arrow shaft in center splitting into two arrowheads. </a:t>
            </a:r>
            <a:r>
              <a:rPr lang="en-US" b="0" dirty="0"/>
              <a:t>Remember, an option lane must be present for</a:t>
            </a:r>
            <a:r>
              <a:rPr lang="en-US" b="0" baseline="0" dirty="0"/>
              <a:t> their use.</a:t>
            </a:r>
          </a:p>
          <a:p>
            <a:endParaRPr lang="en-US" b="0" dirty="0"/>
          </a:p>
          <a:p>
            <a:r>
              <a:rPr lang="en-US" b="1" dirty="0"/>
              <a:t>Suggested Comments:  </a:t>
            </a:r>
            <a:r>
              <a:rPr lang="en-US" b="0" baseline="0" dirty="0"/>
              <a:t>APL design is used at the ED location, whereas older diagrammatic uses convention designs at ED location</a:t>
            </a:r>
            <a:endParaRPr lang="en-US" b="1" dirty="0"/>
          </a:p>
          <a:p>
            <a:r>
              <a:rPr lang="en-US" b="1" dirty="0"/>
              <a:t>Suggested Questions:  </a:t>
            </a:r>
          </a:p>
          <a:p>
            <a:endParaRPr lang="en-US" b="1" dirty="0"/>
          </a:p>
          <a:p>
            <a:r>
              <a:rPr lang="en-US" b="1" dirty="0"/>
              <a:t>Additional Information:  </a:t>
            </a:r>
            <a:r>
              <a:rPr lang="en-US" b="0" dirty="0"/>
              <a:t>Research comes from pooled  fund study, Evaluation of Diagrammatic</a:t>
            </a:r>
            <a:r>
              <a:rPr lang="en-US" b="0" baseline="0" dirty="0"/>
              <a:t> Freeway Guide Signs, May 2008 Katz and Golembiewski.  Study limited in designs and lane configurations examined.   Google Pooled Fund Study website.  Report group TPF-05, #65.</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21</a:t>
            </a:fld>
            <a:endParaRPr lang="en-US" dirty="0"/>
          </a:p>
        </p:txBody>
      </p:sp>
    </p:spTree>
    <p:extLst>
      <p:ext uri="{BB962C8B-B14F-4D97-AF65-F5344CB8AC3E}">
        <p14:creationId xmlns:p14="http://schemas.microsoft.com/office/powerpoint/2010/main" val="171367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traffic</a:t>
            </a:r>
            <a:r>
              <a:rPr lang="en-US" b="0" baseline="0" dirty="0"/>
              <a:t> control device selection and design is dependent on several factors which may or may not be readily apparent to the TCD designer.</a:t>
            </a:r>
            <a:endParaRPr lang="en-US" dirty="0"/>
          </a:p>
          <a:p>
            <a:endParaRPr lang="en-US" b="1" dirty="0"/>
          </a:p>
          <a:p>
            <a:r>
              <a:rPr lang="en-US" b="1" dirty="0"/>
              <a:t>Suggested Comments:</a:t>
            </a:r>
          </a:p>
          <a:p>
            <a:r>
              <a:rPr lang="en-US" b="1" dirty="0"/>
              <a:t>Suggested Questions:  </a:t>
            </a:r>
          </a:p>
          <a:p>
            <a:endParaRPr lang="en-US" b="1" dirty="0"/>
          </a:p>
          <a:p>
            <a:r>
              <a:rPr lang="en-US" b="1" dirty="0"/>
              <a:t>Additional Information:  </a:t>
            </a:r>
          </a:p>
          <a:p>
            <a:endParaRPr lang="en-US" b="1" u="none" baseline="0" dirty="0"/>
          </a:p>
          <a:p>
            <a:r>
              <a:rPr lang="en-US" b="0" u="none" baseline="0" dirty="0"/>
              <a:t>Class:  </a:t>
            </a:r>
            <a:r>
              <a:rPr lang="en-US" b="0" baseline="0" dirty="0"/>
              <a:t>defined in the MUTCD.  Some slight flexibility exist to rate an interchange as one of the three.  Such as how is the connecting route classified functionally, is the function current?  Are other routes served there? </a:t>
            </a:r>
          </a:p>
          <a:p>
            <a:endParaRPr lang="en-US" b="0" u="none" baseline="0" dirty="0"/>
          </a:p>
          <a:p>
            <a:r>
              <a:rPr lang="en-US" b="0" u="none" baseline="0" dirty="0"/>
              <a:t>Context:    </a:t>
            </a:r>
            <a:r>
              <a:rPr lang="en-US" b="0" baseline="0" dirty="0"/>
              <a:t>how does this interchange fit in with the surrounding and adjoining interchanges, what type signing is presently in use? Is it presently conforming or non-conforming to standards?</a:t>
            </a:r>
          </a:p>
          <a:p>
            <a:endParaRPr lang="en-US" b="0" u="none" baseline="0" dirty="0"/>
          </a:p>
          <a:p>
            <a:r>
              <a:rPr lang="en-US" b="0" u="none" baseline="0" dirty="0"/>
              <a:t>Type:   5 General types per AASHTO Green book, P 776, 2004 Ed.  Par Clo stands for Partial Cloverleaf</a:t>
            </a:r>
            <a:endParaRPr lang="en-US" b="1" u="sng"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22</a:t>
            </a:fld>
            <a:endParaRPr lang="en-US" dirty="0"/>
          </a:p>
        </p:txBody>
      </p:sp>
    </p:spTree>
    <p:extLst>
      <p:ext uri="{BB962C8B-B14F-4D97-AF65-F5344CB8AC3E}">
        <p14:creationId xmlns:p14="http://schemas.microsoft.com/office/powerpoint/2010/main" val="414671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traffic</a:t>
            </a:r>
            <a:r>
              <a:rPr lang="en-US" b="0" baseline="0" dirty="0"/>
              <a:t> control device selection and design is dependent on several factors which may or may not be readily apparent to the TCD designer.</a:t>
            </a:r>
            <a:endParaRPr lang="en-US" dirty="0"/>
          </a:p>
          <a:p>
            <a:endParaRPr lang="en-US" b="1" dirty="0"/>
          </a:p>
          <a:p>
            <a:r>
              <a:rPr lang="en-US" b="1" dirty="0"/>
              <a:t>Suggested Comments:</a:t>
            </a:r>
          </a:p>
          <a:p>
            <a:r>
              <a:rPr lang="en-US" b="1" dirty="0"/>
              <a:t>Suggested Questions:  </a:t>
            </a:r>
          </a:p>
          <a:p>
            <a:endParaRPr lang="en-US" b="1" dirty="0"/>
          </a:p>
          <a:p>
            <a:r>
              <a:rPr lang="en-US" b="1" dirty="0"/>
              <a:t>Additional Information:  </a:t>
            </a:r>
          </a:p>
          <a:p>
            <a:endParaRPr lang="en-US" b="1" u="none" baseline="0" dirty="0"/>
          </a:p>
          <a:p>
            <a:r>
              <a:rPr lang="en-US" b="0" u="none" baseline="0" dirty="0"/>
              <a:t>Class:  </a:t>
            </a:r>
            <a:r>
              <a:rPr lang="en-US" b="0" baseline="0" dirty="0"/>
              <a:t>defined in the MUTCD.  Some slight flexibility exist to rate an interchange as one of the three.  Such as how is the connecting route classified functionally, is the function current?  Are other routes served there? </a:t>
            </a:r>
          </a:p>
          <a:p>
            <a:endParaRPr lang="en-US" b="0" u="none" baseline="0" dirty="0"/>
          </a:p>
          <a:p>
            <a:r>
              <a:rPr lang="en-US" b="0" u="none" baseline="0" dirty="0"/>
              <a:t>Context:    </a:t>
            </a:r>
            <a:r>
              <a:rPr lang="en-US" b="0" baseline="0" dirty="0"/>
              <a:t>how does this interchange fit in with the surrounding and adjoining interchanges, what type signing is presently in use? Is it presently conforming or non-conforming to standards?</a:t>
            </a:r>
          </a:p>
          <a:p>
            <a:endParaRPr lang="en-US" b="0" u="none" baseline="0" dirty="0"/>
          </a:p>
          <a:p>
            <a:r>
              <a:rPr lang="en-US" b="0" u="none" baseline="0" dirty="0"/>
              <a:t>Type:   5 General types per AASHTO Green book, P 776, 2004 Ed.  Par Clo stands for Partial Cloverleaf</a:t>
            </a:r>
            <a:endParaRPr lang="en-US" b="1" u="sng"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23</a:t>
            </a:fld>
            <a:endParaRPr lang="en-US" dirty="0"/>
          </a:p>
        </p:txBody>
      </p:sp>
    </p:spTree>
    <p:extLst>
      <p:ext uri="{BB962C8B-B14F-4D97-AF65-F5344CB8AC3E}">
        <p14:creationId xmlns:p14="http://schemas.microsoft.com/office/powerpoint/2010/main" val="188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Biggest class</a:t>
            </a:r>
            <a:r>
              <a:rPr lang="en-US" b="1" baseline="0" dirty="0"/>
              <a:t> of interchanges</a:t>
            </a:r>
            <a:endParaRPr lang="en-US" dirty="0"/>
          </a:p>
          <a:p>
            <a:endParaRPr lang="en-US" b="1" dirty="0"/>
          </a:p>
          <a:p>
            <a:r>
              <a:rPr lang="en-US" b="1" dirty="0"/>
              <a:t>Suggested Comments:</a:t>
            </a:r>
          </a:p>
          <a:p>
            <a:r>
              <a:rPr lang="en-US" b="1" dirty="0"/>
              <a:t>Suggested Questions:  </a:t>
            </a:r>
          </a:p>
          <a:p>
            <a:endParaRPr lang="en-US" b="1" dirty="0"/>
          </a:p>
          <a:p>
            <a:r>
              <a:rPr lang="en-US" b="1" dirty="0"/>
              <a:t>Additional Information:  </a:t>
            </a:r>
          </a:p>
          <a:p>
            <a:endParaRPr lang="en-US" b="1" u="none" baseline="0" dirty="0"/>
          </a:p>
          <a:p>
            <a:r>
              <a:rPr lang="en-US" b="0" u="none" baseline="0" dirty="0"/>
              <a:t>Class:  </a:t>
            </a:r>
            <a:r>
              <a:rPr lang="en-US" b="0" baseline="0" dirty="0"/>
              <a:t>defined in the MUTCD.  Some slight flexibility exist to rate an interchange as one of the three.  Such as how is the connecting route classified functionally, is the function current?  Are other routes served there? </a:t>
            </a:r>
          </a:p>
          <a:p>
            <a:endParaRPr lang="en-US" b="0" u="none" baseline="0" dirty="0"/>
          </a:p>
          <a:p>
            <a:r>
              <a:rPr lang="en-US" b="0" u="none" baseline="0" dirty="0"/>
              <a:t>Context:    </a:t>
            </a:r>
            <a:r>
              <a:rPr lang="en-US" b="0" baseline="0" dirty="0"/>
              <a:t>how does this interchange fit in with the surrounding and adjoining interchanges, what type signing is presently in use? Is it presently conforming or non-conforming to standards?</a:t>
            </a:r>
          </a:p>
          <a:p>
            <a:endParaRPr lang="en-US" b="0" u="none" baseline="0" dirty="0"/>
          </a:p>
          <a:p>
            <a:r>
              <a:rPr lang="en-US" b="0" u="none" baseline="0" dirty="0"/>
              <a:t>Type:   5 General types per AASHTO Green book, P 776, 2004 Ed.  Par Clo stands for Partial Cloverleaf</a:t>
            </a:r>
            <a:endParaRPr lang="en-US" b="1" u="sng"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24</a:t>
            </a:fld>
            <a:endParaRPr lang="en-US" dirty="0"/>
          </a:p>
        </p:txBody>
      </p:sp>
    </p:spTree>
    <p:extLst>
      <p:ext uri="{BB962C8B-B14F-4D97-AF65-F5344CB8AC3E}">
        <p14:creationId xmlns:p14="http://schemas.microsoft.com/office/powerpoint/2010/main" val="347810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Exit</a:t>
            </a:r>
            <a:r>
              <a:rPr lang="en-US" b="0" baseline="0" dirty="0"/>
              <a:t> Direction must be mounted overhead if a lane drop.  If less than 300 ft from begin taper to gore, mount at the gore location </a:t>
            </a:r>
            <a:endParaRPr lang="en-US" dirty="0"/>
          </a:p>
          <a:p>
            <a:endParaRPr lang="en-US" b="1" dirty="0"/>
          </a:p>
          <a:p>
            <a:r>
              <a:rPr lang="en-US" b="1" dirty="0"/>
              <a:t>Suggested Comments:   </a:t>
            </a:r>
            <a:r>
              <a:rPr lang="en-US" b="0" dirty="0"/>
              <a:t>Many</a:t>
            </a:r>
            <a:r>
              <a:rPr lang="en-US" b="0" baseline="0" dirty="0"/>
              <a:t> designs and shapes. If less than 300 ft from begin decel to gore, signs which would otherwise be post mounted should be installed OVH at the theoretical gore.</a:t>
            </a:r>
            <a:endParaRPr lang="en-US" b="1" dirty="0"/>
          </a:p>
          <a:p>
            <a:r>
              <a:rPr lang="en-US" b="1" dirty="0"/>
              <a:t>Suggested Questions:  </a:t>
            </a:r>
          </a:p>
          <a:p>
            <a:endParaRPr lang="en-US" b="1" dirty="0"/>
          </a:p>
          <a:p>
            <a:r>
              <a:rPr lang="en-US" b="1" dirty="0"/>
              <a:t>Additional Information:</a:t>
            </a:r>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3</a:t>
            </a:fld>
            <a:endParaRPr lang="en-US" dirty="0"/>
          </a:p>
        </p:txBody>
      </p:sp>
    </p:spTree>
    <p:extLst>
      <p:ext uri="{BB962C8B-B14F-4D97-AF65-F5344CB8AC3E}">
        <p14:creationId xmlns:p14="http://schemas.microsoft.com/office/powerpoint/2010/main" val="179553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Older version</a:t>
            </a:r>
            <a:r>
              <a:rPr lang="en-US" b="0" baseline="0" dirty="0"/>
              <a:t> of plan view of lane movements.   Arrowheads should point to route shields.  Newer type of diagrammatic are the Arrow per  lane (APL)</a:t>
            </a:r>
            <a:endParaRPr lang="en-US" dirty="0"/>
          </a:p>
          <a:p>
            <a:endParaRPr lang="en-US" b="1" dirty="0"/>
          </a:p>
          <a:p>
            <a:r>
              <a:rPr lang="en-US" b="1" dirty="0"/>
              <a:t>Suggested Comments:  </a:t>
            </a:r>
            <a:r>
              <a:rPr lang="en-US" b="0" dirty="0"/>
              <a:t>Diagrammatic are not used at the ED location, conventional are used; </a:t>
            </a:r>
            <a:r>
              <a:rPr lang="en-US" b="0" baseline="0" dirty="0"/>
              <a:t>Mileage may be used if over 1 mile.</a:t>
            </a:r>
            <a:endParaRPr lang="en-US" b="1" dirty="0"/>
          </a:p>
          <a:p>
            <a:r>
              <a:rPr lang="en-US" b="1" dirty="0"/>
              <a:t>Suggested Questions:  </a:t>
            </a:r>
            <a:r>
              <a:rPr lang="en-US" b="0" dirty="0"/>
              <a:t>Would it</a:t>
            </a:r>
            <a:r>
              <a:rPr lang="en-US" b="0" baseline="0" dirty="0"/>
              <a:t> be difficult to detect the number of lanes exiting or the lane positioning on this type of sign at the advance viewing distance?</a:t>
            </a:r>
            <a:endParaRPr lang="en-US" b="1" dirty="0"/>
          </a:p>
          <a:p>
            <a:endParaRPr lang="en-US" b="1" dirty="0"/>
          </a:p>
          <a:p>
            <a:r>
              <a:rPr lang="en-US" b="1" dirty="0"/>
              <a:t>Additional Information:</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29</a:t>
            </a:fld>
            <a:endParaRPr lang="en-US" dirty="0"/>
          </a:p>
        </p:txBody>
      </p:sp>
    </p:spTree>
    <p:extLst>
      <p:ext uri="{BB962C8B-B14F-4D97-AF65-F5344CB8AC3E}">
        <p14:creationId xmlns:p14="http://schemas.microsoft.com/office/powerpoint/2010/main" val="273507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defTabSz="914132"/>
            <a:r>
              <a:rPr lang="en-US" b="1" dirty="0"/>
              <a:t>Key Message:  </a:t>
            </a:r>
            <a:r>
              <a:rPr lang="en-US" b="0" i="1" dirty="0"/>
              <a:t>Traditional Diagrammatic note:  </a:t>
            </a:r>
            <a:r>
              <a:rPr lang="en-US" dirty="0"/>
              <a:t>If the Thru route is curved, arrows are upward slanting &amp; exit arrows are downward pointing; if Thru route is straight, arrows are downward pointing &amp;  exit arrows are upward slanting. Where a split is present w/o an exit , the EXIT ONLY panel is not used.</a:t>
            </a:r>
          </a:p>
          <a:p>
            <a:endParaRPr lang="en-US" b="1" dirty="0"/>
          </a:p>
          <a:p>
            <a:r>
              <a:rPr lang="en-US" b="1" dirty="0"/>
              <a:t>Suggested Comments:</a:t>
            </a:r>
          </a:p>
          <a:p>
            <a:r>
              <a:rPr lang="en-US" b="1" dirty="0"/>
              <a:t>Suggested Questions:  </a:t>
            </a:r>
          </a:p>
          <a:p>
            <a:endParaRPr lang="en-US" b="1" dirty="0"/>
          </a:p>
          <a:p>
            <a:r>
              <a:rPr lang="en-US" b="1" dirty="0"/>
              <a:t>Additional Information:</a:t>
            </a:r>
          </a:p>
          <a:p>
            <a:endParaRPr lang="en-US" b="1" dirty="0"/>
          </a:p>
          <a:p>
            <a:r>
              <a:rPr lang="en-US" b="1" baseline="0" dirty="0"/>
              <a:t>[PW Note:  Print full page landscape view]</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30</a:t>
            </a:fld>
            <a:endParaRPr lang="en-US" dirty="0"/>
          </a:p>
        </p:txBody>
      </p:sp>
    </p:spTree>
    <p:extLst>
      <p:ext uri="{BB962C8B-B14F-4D97-AF65-F5344CB8AC3E}">
        <p14:creationId xmlns:p14="http://schemas.microsoft.com/office/powerpoint/2010/main" val="1298682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Key Message:  Recall APL Signs are where</a:t>
            </a:r>
            <a:r>
              <a:rPr lang="en-US" baseline="0" dirty="0"/>
              <a:t> an option lane is present at multilane exits.  Hence in this case Diagrammatic Group-APL</a:t>
            </a:r>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8196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Key Message:</a:t>
            </a:r>
            <a:r>
              <a:rPr lang="en-US" baseline="0" dirty="0"/>
              <a:t>  No APL sign unless optional lane is present.  In the case  above where only dedicated lanes exist, Conventional signing Group</a:t>
            </a:r>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5379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pPr defTabSz="913248">
              <a:defRPr/>
            </a:pPr>
            <a:r>
              <a:rPr lang="en-US" b="1" dirty="0"/>
              <a:t>Key Message: </a:t>
            </a:r>
            <a:r>
              <a:rPr lang="en-US" b="0" dirty="0"/>
              <a:t> Figures</a:t>
            </a:r>
            <a:r>
              <a:rPr lang="en-US" b="0" baseline="0" dirty="0"/>
              <a:t> from MUTCD.  Note that all these use one of more of the three types:   dotted, drop, solid. See Fig 3B-10.</a:t>
            </a:r>
          </a:p>
          <a:p>
            <a:pPr defTabSz="913248">
              <a:defRPr/>
            </a:pPr>
            <a:r>
              <a:rPr lang="en-US" b="0" baseline="0" dirty="0"/>
              <a:t>NO Broken white any longer for any type of exit configuration.  The only </a:t>
            </a:r>
            <a:r>
              <a:rPr lang="en-US" b="0" u="sng" baseline="0" dirty="0"/>
              <a:t>exception</a:t>
            </a:r>
            <a:r>
              <a:rPr lang="en-US" b="0" baseline="0" dirty="0"/>
              <a:t> might be an auxiliary lane developed to the right of a drop lane (which MUTCD does not address).  For the short aux. lane a broken line might be provided; the drop marking would be adjacent to it (denoting this lane has been dropped and any lane developed off of it is dropped as well.)</a:t>
            </a:r>
            <a:endParaRPr lang="en-US" b="0" dirty="0"/>
          </a:p>
          <a:p>
            <a:endParaRPr lang="en-US" b="0" dirty="0"/>
          </a:p>
          <a:p>
            <a:r>
              <a:rPr lang="en-US" b="1" dirty="0"/>
              <a:t>Suggested Comments:  </a:t>
            </a:r>
            <a:r>
              <a:rPr lang="en-US" b="0" dirty="0"/>
              <a:t>The</a:t>
            </a:r>
            <a:r>
              <a:rPr lang="en-US" b="0" baseline="0" dirty="0"/>
              <a:t> MUTCD, as pointed out with signs, does not cover every conceivable scenario.</a:t>
            </a:r>
            <a:endParaRPr lang="en-US" b="1" dirty="0"/>
          </a:p>
          <a:p>
            <a:r>
              <a:rPr lang="en-US" b="1" dirty="0"/>
              <a:t>Suggested Questions:  </a:t>
            </a:r>
            <a:r>
              <a:rPr lang="en-US" b="0" dirty="0"/>
              <a:t>Is</a:t>
            </a:r>
            <a:r>
              <a:rPr lang="en-US" b="0" baseline="0" dirty="0"/>
              <a:t> your agency’s stds. In accordance with this?   </a:t>
            </a:r>
            <a:r>
              <a:rPr lang="en-US" b="0" dirty="0"/>
              <a:t>Does</a:t>
            </a:r>
            <a:r>
              <a:rPr lang="en-US" b="0" baseline="0" dirty="0"/>
              <a:t> your agency have an exception to these standards?</a:t>
            </a:r>
            <a:endParaRPr lang="en-US" b="1" dirty="0"/>
          </a:p>
          <a:p>
            <a:endParaRPr lang="en-US" b="1" dirty="0"/>
          </a:p>
          <a:p>
            <a:pPr marL="0" lvl="1" defTabSz="947311">
              <a:defRPr/>
            </a:pPr>
            <a:r>
              <a:rPr lang="en-US" b="1" dirty="0"/>
              <a:t>Additional Information:</a:t>
            </a:r>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3879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r>
              <a:rPr lang="en-US" b="1" dirty="0"/>
              <a:t>Key Message:  </a:t>
            </a:r>
            <a:r>
              <a:rPr lang="en-US" b="0" dirty="0"/>
              <a:t>Important to distinguish</a:t>
            </a:r>
            <a:r>
              <a:rPr lang="en-US" b="0" baseline="0" dirty="0"/>
              <a:t> between a drop and a reduction.  DROP= TURN or EXIT;  REDUCTION=MERGE.</a:t>
            </a:r>
            <a:endParaRPr lang="en-US" b="1" dirty="0"/>
          </a:p>
          <a:p>
            <a:endParaRPr lang="en-US" b="0" dirty="0"/>
          </a:p>
          <a:p>
            <a:r>
              <a:rPr lang="en-US" b="1" dirty="0"/>
              <a:t>Suggested Comments:  </a:t>
            </a:r>
            <a:r>
              <a:rPr lang="en-US" b="0" dirty="0"/>
              <a:t>Later</a:t>
            </a:r>
            <a:r>
              <a:rPr lang="en-US" b="0" baseline="0" dirty="0"/>
              <a:t> we’ll see the use of this term is not consistent in other manuals and guidelines </a:t>
            </a:r>
            <a:endParaRPr lang="en-US" b="1" dirty="0"/>
          </a:p>
          <a:p>
            <a:r>
              <a:rPr lang="en-US" b="1" dirty="0"/>
              <a:t>Suggested Questions:  </a:t>
            </a:r>
          </a:p>
          <a:p>
            <a:endParaRPr lang="en-US" b="1" dirty="0"/>
          </a:p>
          <a:p>
            <a:r>
              <a:rPr lang="en-US" b="1" dirty="0"/>
              <a:t>Additional Information:  </a:t>
            </a:r>
            <a:r>
              <a:rPr lang="en-US" b="0" dirty="0"/>
              <a:t>See</a:t>
            </a:r>
            <a:r>
              <a:rPr lang="en-US" b="0" baseline="0" dirty="0"/>
              <a:t> MUTCD 3B.04, Paragraph 13 C </a:t>
            </a:r>
            <a:r>
              <a:rPr lang="en-US" b="0" baseline="0" dirty="0">
                <a:solidFill>
                  <a:schemeClr val="bg2">
                    <a:lumMod val="50000"/>
                  </a:schemeClr>
                </a:solidFill>
              </a:rPr>
              <a:t>page 362</a:t>
            </a:r>
            <a:r>
              <a:rPr lang="en-US" b="0" baseline="0" dirty="0"/>
              <a:t>. for the auxiliary lane considered and marked as a lane drop.  If 2 miles or less, it must be marked with a dotted white line (Standard) 3B.04, paragraph 6, page 356.</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69846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r>
              <a:rPr lang="en-US" b="1" dirty="0"/>
              <a:t>Key Message:  </a:t>
            </a:r>
            <a:r>
              <a:rPr lang="en-US" b="0" dirty="0"/>
              <a:t>MUTCD</a:t>
            </a:r>
            <a:r>
              <a:rPr lang="en-US" b="0" baseline="0" dirty="0"/>
              <a:t> says to mark an auxiliary lane from a thru lane in the same way as a drop lane if 2 mi or less between interchanges.   So lane drop marking are for use at dropped lanes and some auxiliary lanes (between closely space interchanges)</a:t>
            </a:r>
            <a:endParaRPr lang="en-US" b="1" dirty="0"/>
          </a:p>
          <a:p>
            <a:r>
              <a:rPr lang="en-US" b="1" dirty="0"/>
              <a:t>Suggested Questions:  </a:t>
            </a:r>
          </a:p>
          <a:p>
            <a:endParaRPr lang="en-US" b="1" dirty="0"/>
          </a:p>
          <a:p>
            <a:r>
              <a:rPr lang="en-US" b="1" dirty="0"/>
              <a:t>Additional Information:  </a:t>
            </a:r>
            <a:r>
              <a:rPr lang="en-US" b="0" dirty="0"/>
              <a:t>See</a:t>
            </a:r>
            <a:r>
              <a:rPr lang="en-US" b="0" baseline="0" dirty="0"/>
              <a:t> MUTCD 3B.04, Paragraph 13. C page 356.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26926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pPr defTabSz="913248">
              <a:defRPr/>
            </a:pPr>
            <a:r>
              <a:rPr lang="en-US" b="1" dirty="0"/>
              <a:t>Key Message: </a:t>
            </a:r>
            <a:r>
              <a:rPr lang="en-US" b="0" dirty="0"/>
              <a:t> Note that both types of entrance</a:t>
            </a:r>
            <a:r>
              <a:rPr lang="en-US" b="0" baseline="0" dirty="0"/>
              <a:t> ramps now use the dotted white lane line.  This denotes the fact that the lane is transitioning or ending.  Motorists who come down a freeway or expressway entrance ramp anticipate the need to merge.  If the lane is too long or is an added lane this can cause some additional driver load to determine the extent of the lane.  An added lane would be marked with a broken lane line.  In a later module we’ll discuss what constitutes or best distinguishes to the driver an added lane vs. an accel lane.</a:t>
            </a:r>
            <a:endParaRPr lang="en-US" b="0" dirty="0"/>
          </a:p>
          <a:p>
            <a:r>
              <a:rPr lang="en-US" b="1" dirty="0"/>
              <a:t>Suggested Comments:  </a:t>
            </a:r>
            <a:r>
              <a:rPr lang="en-US" b="0" dirty="0"/>
              <a:t>Note that the dotted line may be discontinued</a:t>
            </a:r>
            <a:r>
              <a:rPr lang="en-US" b="0" baseline="0" dirty="0"/>
              <a:t> at the ½ distance of full width parallel accel lane.  The dotted line on the tapered accel lane is optional.  ANIMATION NOTE:  The channelizing line on the tapered accel lane may be shorten to the point where a 6 ft. separation exists between the two lines</a:t>
            </a:r>
            <a:endParaRPr lang="en-US" b="1" dirty="0"/>
          </a:p>
          <a:p>
            <a:r>
              <a:rPr lang="en-US" b="1" dirty="0"/>
              <a:t>Suggested Questions:  </a:t>
            </a:r>
          </a:p>
          <a:p>
            <a:endParaRPr lang="en-US" b="1" dirty="0"/>
          </a:p>
          <a:p>
            <a:pPr marL="0" lvl="1" defTabSz="947311">
              <a:defRPr/>
            </a:pPr>
            <a:r>
              <a:rPr lang="en-US" b="1" dirty="0"/>
              <a:t>Additional Information:</a:t>
            </a:r>
            <a:endParaRPr lang="en-US" sz="2100"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912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1" baseline="0" dirty="0"/>
              <a:t> </a:t>
            </a:r>
            <a:r>
              <a:rPr lang="en-US" b="0" baseline="0" dirty="0"/>
              <a:t>Shows point of roadway departure, marks physical gore  </a:t>
            </a:r>
            <a:endParaRPr lang="en-US" dirty="0"/>
          </a:p>
          <a:p>
            <a:endParaRPr lang="en-US" b="1" dirty="0"/>
          </a:p>
          <a:p>
            <a:r>
              <a:rPr lang="en-US" b="1" dirty="0"/>
              <a:t>Suggested Comments: </a:t>
            </a:r>
          </a:p>
          <a:p>
            <a:r>
              <a:rPr lang="en-US" b="1" dirty="0"/>
              <a:t>Suggested Questions:  </a:t>
            </a:r>
          </a:p>
          <a:p>
            <a:endParaRPr lang="en-US" b="1" dirty="0"/>
          </a:p>
          <a:p>
            <a:r>
              <a:rPr lang="en-US" b="1" dirty="0"/>
              <a:t>Additional Information: </a:t>
            </a:r>
            <a:r>
              <a:rPr lang="en-US" b="0" dirty="0"/>
              <a:t>Pull-thru</a:t>
            </a:r>
            <a:r>
              <a:rPr lang="en-US" b="0" baseline="0" dirty="0"/>
              <a:t> signs are another common sign but is not considered part of pre-interchange signing. Pull- thru signs will be covered in Module #5 “Challenges..” because they can create some challenges on when to use, how to design, and where to place.</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4</a:t>
            </a:fld>
            <a:endParaRPr lang="en-US" dirty="0"/>
          </a:p>
        </p:txBody>
      </p:sp>
    </p:spTree>
    <p:extLst>
      <p:ext uri="{BB962C8B-B14F-4D97-AF65-F5344CB8AC3E}">
        <p14:creationId xmlns:p14="http://schemas.microsoft.com/office/powerpoint/2010/main" val="164890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Partial image</a:t>
            </a:r>
            <a:r>
              <a:rPr lang="en-US" baseline="0" dirty="0"/>
              <a:t> of </a:t>
            </a:r>
            <a:r>
              <a:rPr lang="en-US" dirty="0"/>
              <a:t>Page 233 MUTCD Part 2E  Fig __2E-38__</a:t>
            </a:r>
          </a:p>
          <a:p>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6</a:t>
            </a:fld>
            <a:endParaRPr lang="en-US" dirty="0"/>
          </a:p>
        </p:txBody>
      </p:sp>
    </p:spTree>
    <p:extLst>
      <p:ext uri="{BB962C8B-B14F-4D97-AF65-F5344CB8AC3E}">
        <p14:creationId xmlns:p14="http://schemas.microsoft.com/office/powerpoint/2010/main" val="268745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b="1" dirty="0"/>
              <a:t>Key Message:  </a:t>
            </a:r>
            <a:r>
              <a:rPr lang="en-US" b="0" dirty="0"/>
              <a:t>Exit</a:t>
            </a:r>
            <a:r>
              <a:rPr lang="en-US" b="0" baseline="0" dirty="0"/>
              <a:t> Direction must be mounted overhead if a lane drop.  If less than 300 ft from begin taper to gore, mount at the gore location </a:t>
            </a:r>
            <a:endParaRPr lang="en-US" dirty="0"/>
          </a:p>
          <a:p>
            <a:endParaRPr lang="en-US" b="1" dirty="0"/>
          </a:p>
          <a:p>
            <a:r>
              <a:rPr lang="en-US" b="1" dirty="0"/>
              <a:t>Suggested Comments:   </a:t>
            </a:r>
            <a:r>
              <a:rPr lang="en-US" b="0" dirty="0"/>
              <a:t>Many</a:t>
            </a:r>
            <a:r>
              <a:rPr lang="en-US" b="0" baseline="0" dirty="0"/>
              <a:t> designs and shapes. If less than 300 ft from begin decel to gore, signs which would otherwise be post mounted should be installed OVH at the theoretical gore.</a:t>
            </a:r>
            <a:endParaRPr lang="en-US" b="1" dirty="0"/>
          </a:p>
          <a:p>
            <a:r>
              <a:rPr lang="en-US" b="1" dirty="0"/>
              <a:t>Suggested Questions:  </a:t>
            </a:r>
          </a:p>
          <a:p>
            <a:endParaRPr lang="en-US" b="1" dirty="0"/>
          </a:p>
          <a:p>
            <a:r>
              <a:rPr lang="en-US" b="1" dirty="0"/>
              <a:t>Additional Information:</a:t>
            </a:r>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pPr/>
              <a:t>10</a:t>
            </a:fld>
            <a:endParaRPr lang="en-US" dirty="0"/>
          </a:p>
        </p:txBody>
      </p:sp>
    </p:spTree>
    <p:extLst>
      <p:ext uri="{BB962C8B-B14F-4D97-AF65-F5344CB8AC3E}">
        <p14:creationId xmlns:p14="http://schemas.microsoft.com/office/powerpoint/2010/main" val="172139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r>
              <a:rPr lang="en-US" b="1" dirty="0"/>
              <a:t>Key Message:  </a:t>
            </a:r>
            <a:r>
              <a:rPr lang="en-US" b="0" dirty="0"/>
              <a:t>Retrofit Option applies to ED and AG signs.  New “LEFT” panels are required</a:t>
            </a:r>
            <a:r>
              <a:rPr lang="en-US" b="0" baseline="0" dirty="0"/>
              <a:t> for all exits to left, either as an overlay, or part of the EXIT panel …next slide</a:t>
            </a:r>
            <a:endParaRPr lang="en-US" dirty="0"/>
          </a:p>
          <a:p>
            <a:endParaRPr lang="en-US" b="1" dirty="0"/>
          </a:p>
          <a:p>
            <a:r>
              <a:rPr lang="en-US" b="1" dirty="0"/>
              <a:t>Suggested Comments:</a:t>
            </a:r>
          </a:p>
          <a:p>
            <a:r>
              <a:rPr lang="en-US" b="1" dirty="0"/>
              <a:t>Suggested Questions:  </a:t>
            </a:r>
          </a:p>
          <a:p>
            <a:endParaRPr lang="en-US" b="1" dirty="0"/>
          </a:p>
          <a:p>
            <a:r>
              <a:rPr lang="en-US" b="1" dirty="0"/>
              <a:t>Additional Information:</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0595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r>
              <a:rPr lang="en-US" b="1" dirty="0"/>
              <a:t>Key Message:  </a:t>
            </a:r>
            <a:r>
              <a:rPr lang="en-US" b="0" dirty="0"/>
              <a:t>This photo illustrates</a:t>
            </a:r>
            <a:r>
              <a:rPr lang="en-US" b="0" baseline="0" dirty="0"/>
              <a:t> the two purposes and the two correct types of arrows. (Type A and the down arrow).</a:t>
            </a:r>
            <a:endParaRPr lang="en-US" dirty="0"/>
          </a:p>
          <a:p>
            <a:endParaRPr lang="en-US" b="1" dirty="0"/>
          </a:p>
          <a:p>
            <a:r>
              <a:rPr lang="en-US" b="1" dirty="0"/>
              <a:t>Suggested Comments:  This applies</a:t>
            </a:r>
            <a:r>
              <a:rPr lang="en-US" b="1" baseline="0" dirty="0"/>
              <a:t> to guide sign conventional type.  Loop arrows for geometry, diagrammatic, APL, etc. are exceptions to the rule</a:t>
            </a:r>
            <a:r>
              <a:rPr lang="en-US" b="0" dirty="0"/>
              <a:t>I-376 West down</a:t>
            </a:r>
            <a:r>
              <a:rPr lang="en-US" b="0" baseline="0" dirty="0"/>
              <a:t> arrow provides lane assignment information;  I-376 East, upward slanting arrow indicates the direction of movement at the theoretical gore for Pittsburgh (destination) and I-376 East (route)</a:t>
            </a:r>
            <a:endParaRPr lang="en-US" b="1" dirty="0"/>
          </a:p>
          <a:p>
            <a:r>
              <a:rPr lang="en-US" b="1" dirty="0"/>
              <a:t>Suggested Questions:  </a:t>
            </a:r>
          </a:p>
          <a:p>
            <a:endParaRPr lang="en-US" b="1" dirty="0"/>
          </a:p>
          <a:p>
            <a:r>
              <a:rPr lang="en-US" b="1" dirty="0"/>
              <a:t>Additional Information: </a:t>
            </a:r>
            <a:r>
              <a:rPr lang="en-US" dirty="0"/>
              <a:t>Research use of circular or loop arrows</a:t>
            </a:r>
          </a:p>
          <a:p>
            <a:endParaRPr lang="en-US" dirty="0"/>
          </a:p>
          <a:p>
            <a:r>
              <a:rPr lang="en-US" dirty="0"/>
              <a:t>Design size</a:t>
            </a:r>
            <a:r>
              <a:rPr lang="en-US" baseline="0" dirty="0"/>
              <a:t> of arrows based upon UC letter height of principal legend</a:t>
            </a:r>
          </a:p>
          <a:p>
            <a:endParaRPr lang="en-US" baseline="0" dirty="0"/>
          </a:p>
          <a:p>
            <a:r>
              <a:rPr lang="en-US" baseline="0" dirty="0"/>
              <a:t>Later, we’ll identify what types of guide signs and geometric conditions require, recommend or permit the use of arrows and how they are located on the signs in relation to the geometrics of the roadway (Ex. Exit direction signs-Placement typically left for left exit, right for right…may be placed underneath for especially wide signs)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DDA6393-6528-4D60-A0B4-8DCFEB0861B6}"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649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r>
              <a:rPr lang="en-US" b="1" dirty="0"/>
              <a:t>Key Message:  </a:t>
            </a:r>
            <a:r>
              <a:rPr lang="en-US" b="0" dirty="0"/>
              <a:t>Restrictions</a:t>
            </a:r>
            <a:r>
              <a:rPr lang="en-US" b="0" baseline="0" dirty="0"/>
              <a:t> on the use of the down arrrow.</a:t>
            </a:r>
            <a:endParaRPr lang="en-US" dirty="0"/>
          </a:p>
          <a:p>
            <a:endParaRPr lang="en-US" b="1" dirty="0"/>
          </a:p>
          <a:p>
            <a:r>
              <a:rPr lang="en-US" b="1" dirty="0"/>
              <a:t>Suggested Comments:</a:t>
            </a:r>
          </a:p>
          <a:p>
            <a:r>
              <a:rPr lang="en-US" b="1" dirty="0"/>
              <a:t>Suggested Questions: </a:t>
            </a:r>
            <a:r>
              <a:rPr lang="en-US" b="1" baseline="0" dirty="0"/>
              <a:t> </a:t>
            </a:r>
          </a:p>
          <a:p>
            <a:r>
              <a:rPr lang="en-US" b="0" baseline="0" dirty="0"/>
              <a:t>1)</a:t>
            </a:r>
            <a:r>
              <a:rPr lang="en-US" b="0" dirty="0"/>
              <a:t>What problems</a:t>
            </a:r>
            <a:r>
              <a:rPr lang="en-US" b="0" baseline="0" dirty="0"/>
              <a:t> have you encountered or seen with use of down arrows? As a driver or as a designer or other engineer?</a:t>
            </a:r>
          </a:p>
          <a:p>
            <a:r>
              <a:rPr lang="en-US" b="0" baseline="0" dirty="0"/>
              <a:t>Possible answers:  two arrows pointing to same lane, arrow not near center of lane (off-centered), due to roadway curvature or exit curvature it is unclear which lane the arrow is pointing to, crowding of letters and borders where down arrows are used. </a:t>
            </a:r>
          </a:p>
          <a:p>
            <a:endParaRPr lang="en-US" b="1" dirty="0"/>
          </a:p>
          <a:p>
            <a:r>
              <a:rPr lang="en-US" b="0" dirty="0"/>
              <a:t>2)  IS</a:t>
            </a:r>
            <a:r>
              <a:rPr lang="en-US" b="0" baseline="0" dirty="0"/>
              <a:t> it Ever desirable to get folks into the proper lane for a turn or exit even though it may not be “exclusive or restricted?” Where is this situation covered in the MUTCD?</a:t>
            </a:r>
            <a:endParaRPr lang="en-US" b="0" dirty="0"/>
          </a:p>
          <a:p>
            <a:endParaRPr lang="en-US" b="1" dirty="0"/>
          </a:p>
          <a:p>
            <a:r>
              <a:rPr lang="en-US" b="0" dirty="0"/>
              <a:t>3) Do</a:t>
            </a:r>
            <a:r>
              <a:rPr lang="en-US" b="0" baseline="0" dirty="0"/>
              <a:t> you see a conflict with these Standards in 2E.19 and the Guidance provided on the use of the down arrow in 2E.12? </a:t>
            </a:r>
            <a:endParaRPr lang="en-US" b="0" dirty="0"/>
          </a:p>
          <a:p>
            <a:r>
              <a:rPr lang="en-US" b="1" dirty="0"/>
              <a:t>Additional Information:</a:t>
            </a:r>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9447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5963"/>
            <a:ext cx="4802188" cy="3600450"/>
          </a:xfrm>
        </p:spPr>
      </p:sp>
      <p:sp>
        <p:nvSpPr>
          <p:cNvPr id="3" name="Notes Placeholder 2"/>
          <p:cNvSpPr>
            <a:spLocks noGrp="1"/>
          </p:cNvSpPr>
          <p:nvPr>
            <p:ph type="body" idx="1"/>
          </p:nvPr>
        </p:nvSpPr>
        <p:spPr/>
        <p:txBody>
          <a:bodyPr>
            <a:normAutofit/>
          </a:bodyPr>
          <a:lstStyle/>
          <a:p>
            <a:r>
              <a:rPr lang="en-US" b="1" dirty="0"/>
              <a:t>Key Message:  </a:t>
            </a:r>
            <a:r>
              <a:rPr lang="en-US" b="0" dirty="0"/>
              <a:t>Warning panels are required at particular locations</a:t>
            </a:r>
            <a:r>
              <a:rPr lang="en-US" b="0" baseline="0" dirty="0"/>
              <a:t> for certain exit lane configurations and direction of primary route in relation to the exit (example: through route curve and exit straight).  Down arrows may be used at both the ED and AG locations</a:t>
            </a:r>
            <a:endParaRPr lang="en-US" dirty="0"/>
          </a:p>
          <a:p>
            <a:endParaRPr lang="en-US" b="1" dirty="0"/>
          </a:p>
          <a:p>
            <a:r>
              <a:rPr lang="en-US" b="1" dirty="0"/>
              <a:t>Suggested Comments:</a:t>
            </a:r>
          </a:p>
          <a:p>
            <a:r>
              <a:rPr lang="en-US" b="1" dirty="0"/>
              <a:t>Suggested Questions:  </a:t>
            </a:r>
          </a:p>
          <a:p>
            <a:endParaRPr lang="en-US" b="1" dirty="0"/>
          </a:p>
          <a:p>
            <a:r>
              <a:rPr lang="en-US" b="1" dirty="0"/>
              <a:t>Additional Information:</a:t>
            </a:r>
            <a:endParaRPr lang="en-US" dirty="0"/>
          </a:p>
          <a:p>
            <a:endParaRPr lang="en-US" dirty="0"/>
          </a:p>
        </p:txBody>
      </p:sp>
      <p:sp>
        <p:nvSpPr>
          <p:cNvPr id="4" name="Slide Number Placeholder 3"/>
          <p:cNvSpPr>
            <a:spLocks noGrp="1"/>
          </p:cNvSpPr>
          <p:nvPr>
            <p:ph type="sldNum" sz="quarter" idx="10"/>
          </p:nvPr>
        </p:nvSpPr>
        <p:spPr/>
        <p:txBody>
          <a:bodyPr/>
          <a:lstStyle/>
          <a:p>
            <a:fld id="{2AC98EE0-E4A4-470F-AD0D-1C03C264214E}"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3221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453840-625D-4351-B5FA-D6AE0C65E20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425475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453840-625D-4351-B5FA-D6AE0C65E20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354867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453840-625D-4351-B5FA-D6AE0C65E20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10471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p>
            <a:r>
              <a:rPr lang="en-US"/>
              <a:t>Click to edit Master title style</a:t>
            </a:r>
          </a:p>
        </p:txBody>
      </p:sp>
      <p:sp>
        <p:nvSpPr>
          <p:cNvPr id="3" name="Text Placeholder 2"/>
          <p:cNvSpPr>
            <a:spLocks noGrp="1"/>
          </p:cNvSpPr>
          <p:nvPr>
            <p:ph type="body" sz="half" idx="1"/>
          </p:nvPr>
        </p:nvSpPr>
        <p:spPr>
          <a:xfrm>
            <a:off x="1371600" y="1600203"/>
            <a:ext cx="3581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600201"/>
            <a:ext cx="3581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3938591"/>
            <a:ext cx="3581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7924800" y="6356353"/>
            <a:ext cx="762000" cy="365125"/>
          </a:xfrm>
          <a:prstGeom prst="rect">
            <a:avLst/>
          </a:prstGeom>
        </p:spPr>
        <p:txBody>
          <a:bodyPr/>
          <a:lstStyle>
            <a:lvl1pPr>
              <a:defRPr sz="1050">
                <a:solidFill>
                  <a:schemeClr val="tx2">
                    <a:lumMod val="75000"/>
                  </a:schemeClr>
                </a:solidFill>
              </a:defRPr>
            </a:lvl1pPr>
          </a:lstStyle>
          <a:p>
            <a:r>
              <a:rPr lang="en-US" dirty="0"/>
              <a:t>3-</a:t>
            </a:r>
            <a:fld id="{2B5416A2-9B01-4E7E-A312-BBF05BBF05FE}" type="slidenum">
              <a:rPr lang="en-US" smtClean="0"/>
              <a:pPr/>
              <a:t>‹#›</a:t>
            </a:fld>
            <a:endParaRPr lang="en-US" dirty="0"/>
          </a:p>
        </p:txBody>
      </p:sp>
    </p:spTree>
    <p:extLst>
      <p:ext uri="{BB962C8B-B14F-4D97-AF65-F5344CB8AC3E}">
        <p14:creationId xmlns:p14="http://schemas.microsoft.com/office/powerpoint/2010/main" val="408826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p>
            <a:r>
              <a:rPr lang="en-US"/>
              <a:t>Click to edit Master title style</a:t>
            </a:r>
          </a:p>
        </p:txBody>
      </p:sp>
      <p:sp>
        <p:nvSpPr>
          <p:cNvPr id="3" name="Text Placeholder 2"/>
          <p:cNvSpPr>
            <a:spLocks noGrp="1"/>
          </p:cNvSpPr>
          <p:nvPr>
            <p:ph type="body" sz="half" idx="1"/>
          </p:nvPr>
        </p:nvSpPr>
        <p:spPr>
          <a:xfrm>
            <a:off x="1371600" y="1600201"/>
            <a:ext cx="73152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245225"/>
            <a:ext cx="2895600" cy="476250"/>
          </a:xfrm>
        </p:spPr>
        <p:txBody>
          <a:bodyPr/>
          <a:lstStyle>
            <a:lvl1pPr>
              <a:defRPr/>
            </a:lvl1pPr>
          </a:lstStyle>
          <a:p>
            <a:endParaRPr lang="en-US" dirty="0"/>
          </a:p>
        </p:txBody>
      </p:sp>
      <p:sp>
        <p:nvSpPr>
          <p:cNvPr id="8" name="Slide Number Placeholder 4"/>
          <p:cNvSpPr>
            <a:spLocks noGrp="1"/>
          </p:cNvSpPr>
          <p:nvPr>
            <p:ph type="sldNum" sz="quarter" idx="12"/>
          </p:nvPr>
        </p:nvSpPr>
        <p:spPr>
          <a:xfrm>
            <a:off x="7924800" y="6356353"/>
            <a:ext cx="762000" cy="365125"/>
          </a:xfrm>
          <a:prstGeom prst="rect">
            <a:avLst/>
          </a:prstGeom>
        </p:spPr>
        <p:txBody>
          <a:bodyPr/>
          <a:lstStyle>
            <a:lvl1pPr>
              <a:defRPr sz="1050">
                <a:solidFill>
                  <a:schemeClr val="tx2">
                    <a:lumMod val="75000"/>
                  </a:schemeClr>
                </a:solidFill>
              </a:defRPr>
            </a:lvl1pPr>
          </a:lstStyle>
          <a:p>
            <a:r>
              <a:rPr lang="en-US" dirty="0"/>
              <a:t>3-</a:t>
            </a:r>
            <a:fld id="{2B5416A2-9B01-4E7E-A312-BBF05BBF05FE}" type="slidenum">
              <a:rPr lang="en-US" smtClean="0"/>
              <a:pPr/>
              <a:t>‹#›</a:t>
            </a:fld>
            <a:endParaRPr lang="en-US" dirty="0"/>
          </a:p>
        </p:txBody>
      </p:sp>
    </p:spTree>
    <p:extLst>
      <p:ext uri="{BB962C8B-B14F-4D97-AF65-F5344CB8AC3E}">
        <p14:creationId xmlns:p14="http://schemas.microsoft.com/office/powerpoint/2010/main" val="193579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153400" y="6248402"/>
            <a:ext cx="762000" cy="365125"/>
          </a:xfrm>
        </p:spPr>
        <p:txBody>
          <a:bodyPr/>
          <a:lstStyle/>
          <a:p>
            <a:r>
              <a:rPr lang="en-US" dirty="0">
                <a:solidFill>
                  <a:srgbClr val="04617B">
                    <a:shade val="90000"/>
                  </a:srgbClr>
                </a:solidFill>
              </a:rPr>
              <a:t>1-</a:t>
            </a:r>
            <a:fld id="{C15BA02F-A7AA-4F98-850A-DA4286485B0E}" type="slidenum">
              <a:rPr lang="en-US" smtClean="0">
                <a:solidFill>
                  <a:srgbClr val="04617B">
                    <a:shade val="90000"/>
                  </a:srgbClr>
                </a:solidFill>
              </a:rPr>
              <a:pPr/>
              <a:t>‹#›</a:t>
            </a:fld>
            <a:endParaRPr lang="en-US" dirty="0">
              <a:solidFill>
                <a:srgbClr val="04617B">
                  <a:shade val="90000"/>
                </a:srgbClr>
              </a:solidFill>
            </a:endParaRPr>
          </a:p>
        </p:txBody>
      </p:sp>
      <p:sp>
        <p:nvSpPr>
          <p:cNvPr id="3" name="TextBox 2"/>
          <p:cNvSpPr txBox="1"/>
          <p:nvPr userDrawn="1"/>
        </p:nvSpPr>
        <p:spPr>
          <a:xfrm>
            <a:off x="4038600" y="6596207"/>
            <a:ext cx="2413000" cy="207749"/>
          </a:xfrm>
          <a:prstGeom prst="rect">
            <a:avLst/>
          </a:prstGeom>
          <a:noFill/>
        </p:spPr>
        <p:txBody>
          <a:bodyPr wrap="square" rtlCol="0">
            <a:spAutoFit/>
          </a:bodyPr>
          <a:lstStyle/>
          <a:p>
            <a:r>
              <a:rPr lang="en-US" sz="750" dirty="0">
                <a:solidFill>
                  <a:prstClr val="black"/>
                </a:solidFill>
              </a:rPr>
              <a:t>Photo Credit:  T. Taylor</a:t>
            </a:r>
          </a:p>
        </p:txBody>
      </p:sp>
    </p:spTree>
    <p:extLst>
      <p:ext uri="{BB962C8B-B14F-4D97-AF65-F5344CB8AC3E}">
        <p14:creationId xmlns:p14="http://schemas.microsoft.com/office/powerpoint/2010/main" val="188208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453840-625D-4351-B5FA-D6AE0C65E20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318663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453840-625D-4351-B5FA-D6AE0C65E20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232399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453840-625D-4351-B5FA-D6AE0C65E20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152021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453840-625D-4351-B5FA-D6AE0C65E20E}"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316806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453840-625D-4351-B5FA-D6AE0C65E20E}"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330768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53840-625D-4351-B5FA-D6AE0C65E20E}"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184018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453840-625D-4351-B5FA-D6AE0C65E20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185386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453840-625D-4351-B5FA-D6AE0C65E20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5DFFE-AA72-4C9A-B191-0691723470C7}" type="slidenum">
              <a:rPr lang="en-US" smtClean="0"/>
              <a:t>‹#›</a:t>
            </a:fld>
            <a:endParaRPr lang="en-US"/>
          </a:p>
        </p:txBody>
      </p:sp>
    </p:spTree>
    <p:extLst>
      <p:ext uri="{BB962C8B-B14F-4D97-AF65-F5344CB8AC3E}">
        <p14:creationId xmlns:p14="http://schemas.microsoft.com/office/powerpoint/2010/main" val="82451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53840-625D-4351-B5FA-D6AE0C65E20E}" type="datetimeFigureOut">
              <a:rPr lang="en-US" smtClean="0"/>
              <a:t>9/5/2018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5DFFE-AA72-4C9A-B191-0691723470C7}" type="slidenum">
              <a:rPr lang="en-US" smtClean="0"/>
              <a:t>‹#›</a:t>
            </a:fld>
            <a:endParaRPr lang="en-US"/>
          </a:p>
        </p:txBody>
      </p:sp>
    </p:spTree>
    <p:extLst>
      <p:ext uri="{BB962C8B-B14F-4D97-AF65-F5344CB8AC3E}">
        <p14:creationId xmlns:p14="http://schemas.microsoft.com/office/powerpoint/2010/main" val="4183332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C278-ABEC-447F-AFAC-B01C0734B0E1}"/>
              </a:ext>
            </a:extLst>
          </p:cNvPr>
          <p:cNvSpPr>
            <a:spLocks noGrp="1"/>
          </p:cNvSpPr>
          <p:nvPr>
            <p:ph type="ctrTitle"/>
          </p:nvPr>
        </p:nvSpPr>
        <p:spPr>
          <a:xfrm>
            <a:off x="1263788" y="3416527"/>
            <a:ext cx="6858000" cy="1790700"/>
          </a:xfrm>
        </p:spPr>
        <p:txBody>
          <a:bodyPr>
            <a:normAutofit fontScale="90000"/>
          </a:bodyPr>
          <a:lstStyle/>
          <a:p>
            <a:r>
              <a:rPr lang="en-US" b="1" dirty="0"/>
              <a:t>Signing and Markings for Complex Freeway Interchanges</a:t>
            </a:r>
            <a:br>
              <a:rPr lang="en-US" b="1" dirty="0"/>
            </a:br>
            <a:r>
              <a:rPr lang="en-US" sz="4050" b="1" dirty="0"/>
              <a:t/>
            </a:r>
            <a:br>
              <a:rPr lang="en-US" sz="4050" b="1" dirty="0"/>
            </a:br>
            <a:r>
              <a:rPr lang="en-US" sz="3000" b="1" dirty="0"/>
              <a:t>Duane Thomas, P.E.</a:t>
            </a:r>
            <a:br>
              <a:rPr lang="en-US" sz="3000" b="1" dirty="0"/>
            </a:br>
            <a:r>
              <a:rPr lang="en-US" sz="3000" b="1" dirty="0"/>
              <a:t>FHWA Resource Center and MUTCD Team</a:t>
            </a:r>
            <a:br>
              <a:rPr lang="en-US" sz="3000" b="1" dirty="0"/>
            </a:br>
            <a:r>
              <a:rPr lang="en-US" sz="3000" b="1" dirty="0"/>
              <a:t/>
            </a:r>
            <a:br>
              <a:rPr lang="en-US" sz="3000" b="1" dirty="0"/>
            </a:br>
            <a:r>
              <a:rPr lang="en-US" sz="2700" b="1" dirty="0"/>
              <a:t>ACEC/KYTC/FHWA Partnering Conference</a:t>
            </a:r>
            <a:br>
              <a:rPr lang="en-US" sz="2700" b="1" dirty="0"/>
            </a:br>
            <a:r>
              <a:rPr lang="en-US" sz="2700" b="1" dirty="0"/>
              <a:t>September 5, 2018</a:t>
            </a:r>
          </a:p>
        </p:txBody>
      </p:sp>
    </p:spTree>
    <p:extLst>
      <p:ext uri="{BB962C8B-B14F-4D97-AF65-F5344CB8AC3E}">
        <p14:creationId xmlns:p14="http://schemas.microsoft.com/office/powerpoint/2010/main" val="124061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4179859" y="2367401"/>
            <a:ext cx="3657600" cy="3314700"/>
          </a:xfrm>
        </p:spPr>
        <p:txBody>
          <a:bodyPr>
            <a:noAutofit/>
          </a:bodyPr>
          <a:lstStyle/>
          <a:p>
            <a:pPr>
              <a:lnSpc>
                <a:spcPct val="80000"/>
              </a:lnSpc>
              <a:buNone/>
            </a:pPr>
            <a:endParaRPr lang="en-US" sz="1425" dirty="0"/>
          </a:p>
          <a:p>
            <a:pPr lvl="1">
              <a:lnSpc>
                <a:spcPct val="80000"/>
              </a:lnSpc>
            </a:pPr>
            <a:r>
              <a:rPr lang="en-US" sz="2400" dirty="0"/>
              <a:t>Requires overhead installation</a:t>
            </a:r>
          </a:p>
          <a:p>
            <a:pPr lvl="1">
              <a:lnSpc>
                <a:spcPct val="80000"/>
              </a:lnSpc>
            </a:pPr>
            <a:r>
              <a:rPr lang="en-US" sz="2400" dirty="0"/>
              <a:t>Requires EXIT ONLY panel</a:t>
            </a:r>
          </a:p>
          <a:p>
            <a:pPr lvl="1">
              <a:lnSpc>
                <a:spcPct val="80000"/>
              </a:lnSpc>
            </a:pPr>
            <a:r>
              <a:rPr lang="en-US" sz="2400" dirty="0"/>
              <a:t>Same info as traditional AG &amp; ED layouts	</a:t>
            </a:r>
          </a:p>
          <a:p>
            <a:pPr lvl="3">
              <a:lnSpc>
                <a:spcPct val="80000"/>
              </a:lnSpc>
              <a:buNone/>
            </a:pPr>
            <a:endParaRPr lang="en-US" sz="2400" dirty="0"/>
          </a:p>
          <a:p>
            <a:pPr lvl="1">
              <a:lnSpc>
                <a:spcPct val="80000"/>
              </a:lnSpc>
              <a:buNone/>
            </a:pPr>
            <a:r>
              <a:rPr lang="en-US" sz="1425" dirty="0"/>
              <a:t>	</a:t>
            </a:r>
            <a:endParaRPr lang="en-US" sz="1500" dirty="0"/>
          </a:p>
          <a:p>
            <a:pPr lvl="1">
              <a:lnSpc>
                <a:spcPct val="80000"/>
              </a:lnSpc>
              <a:buFontTx/>
              <a:buNone/>
            </a:pPr>
            <a:r>
              <a:rPr lang="en-US" sz="1425" dirty="0"/>
              <a:t>	</a:t>
            </a:r>
          </a:p>
          <a:p>
            <a:pPr>
              <a:lnSpc>
                <a:spcPct val="80000"/>
              </a:lnSpc>
              <a:buFontTx/>
              <a:buNone/>
            </a:pPr>
            <a:r>
              <a:rPr lang="en-US" sz="1425" dirty="0"/>
              <a:t>	</a:t>
            </a:r>
          </a:p>
        </p:txBody>
      </p:sp>
      <p:sp>
        <p:nvSpPr>
          <p:cNvPr id="5" name="Slide Number Placeholder 4"/>
          <p:cNvSpPr>
            <a:spLocks noGrp="1"/>
          </p:cNvSpPr>
          <p:nvPr>
            <p:ph type="sldNum" sz="quarter" idx="12"/>
          </p:nvPr>
        </p:nvSpPr>
        <p:spPr/>
        <p:txBody>
          <a:bodyPr/>
          <a:lstStyle/>
          <a:p>
            <a:r>
              <a:rPr lang="en-US"/>
              <a:t>3-</a:t>
            </a:r>
            <a:fld id="{2B5416A2-9B01-4E7E-A312-BBF05BBF05FE}" type="slidenum">
              <a:rPr lang="en-US" smtClean="0"/>
              <a:pPr/>
              <a:t>10</a:t>
            </a:fld>
            <a:endParaRPr lang="en-US" dirty="0"/>
          </a:p>
        </p:txBody>
      </p:sp>
      <p:sp>
        <p:nvSpPr>
          <p:cNvPr id="13" name="Rectangle 2"/>
          <p:cNvSpPr txBox="1">
            <a:spLocks noChangeArrowheads="1"/>
          </p:cNvSpPr>
          <p:nvPr/>
        </p:nvSpPr>
        <p:spPr>
          <a:xfrm>
            <a:off x="1371600" y="1485900"/>
            <a:ext cx="61722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750" dirty="0"/>
              <a:t>   </a:t>
            </a:r>
            <a:r>
              <a:rPr lang="en-US" sz="4050" dirty="0"/>
              <a:t>Conventional Group</a:t>
            </a:r>
            <a:br>
              <a:rPr lang="en-US" sz="4050" dirty="0"/>
            </a:br>
            <a:r>
              <a:rPr lang="en-US" sz="2625" dirty="0"/>
              <a:t>     Lane Drop Layout</a:t>
            </a:r>
          </a:p>
        </p:txBody>
      </p:sp>
      <p:pic>
        <p:nvPicPr>
          <p:cNvPr id="155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2374383"/>
            <a:ext cx="2978944" cy="362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3050" y="3543300"/>
            <a:ext cx="571500" cy="323165"/>
          </a:xfrm>
          <a:prstGeom prst="rect">
            <a:avLst/>
          </a:prstGeom>
          <a:noFill/>
        </p:spPr>
        <p:txBody>
          <a:bodyPr wrap="square" rtlCol="0">
            <a:spAutoFit/>
          </a:bodyPr>
          <a:lstStyle/>
          <a:p>
            <a:r>
              <a:rPr lang="en-US" sz="1500" b="1" dirty="0"/>
              <a:t>ED</a:t>
            </a:r>
          </a:p>
        </p:txBody>
      </p:sp>
      <p:sp>
        <p:nvSpPr>
          <p:cNvPr id="14" name="TextBox 13"/>
          <p:cNvSpPr txBox="1"/>
          <p:nvPr/>
        </p:nvSpPr>
        <p:spPr>
          <a:xfrm>
            <a:off x="1485900" y="4400550"/>
            <a:ext cx="571500" cy="323165"/>
          </a:xfrm>
          <a:prstGeom prst="rect">
            <a:avLst/>
          </a:prstGeom>
          <a:noFill/>
        </p:spPr>
        <p:txBody>
          <a:bodyPr wrap="square" rtlCol="0">
            <a:spAutoFit/>
          </a:bodyPr>
          <a:lstStyle/>
          <a:p>
            <a:r>
              <a:rPr lang="en-US" sz="1500" b="1" dirty="0"/>
              <a:t>AG</a:t>
            </a:r>
          </a:p>
        </p:txBody>
      </p:sp>
      <p:sp>
        <p:nvSpPr>
          <p:cNvPr id="15" name="TextBox 14"/>
          <p:cNvSpPr txBox="1"/>
          <p:nvPr/>
        </p:nvSpPr>
        <p:spPr>
          <a:xfrm>
            <a:off x="1485900" y="5257800"/>
            <a:ext cx="571500" cy="323165"/>
          </a:xfrm>
          <a:prstGeom prst="rect">
            <a:avLst/>
          </a:prstGeom>
          <a:noFill/>
        </p:spPr>
        <p:txBody>
          <a:bodyPr wrap="square" rtlCol="0">
            <a:spAutoFit/>
          </a:bodyPr>
          <a:lstStyle/>
          <a:p>
            <a:r>
              <a:rPr lang="en-US" sz="1500" b="1" dirty="0"/>
              <a:t>AG</a:t>
            </a:r>
          </a:p>
        </p:txBody>
      </p:sp>
      <p:cxnSp>
        <p:nvCxnSpPr>
          <p:cNvPr id="6" name="Straight Arrow Connector 5"/>
          <p:cNvCxnSpPr>
            <a:stCxn id="4" idx="3"/>
          </p:cNvCxnSpPr>
          <p:nvPr/>
        </p:nvCxnSpPr>
        <p:spPr>
          <a:xfrm>
            <a:off x="2114550" y="3704883"/>
            <a:ext cx="857250" cy="13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45493" y="4475572"/>
            <a:ext cx="857250" cy="150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22475" y="5482863"/>
            <a:ext cx="857250" cy="150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86150" y="2743200"/>
            <a:ext cx="571500" cy="323165"/>
          </a:xfrm>
          <a:prstGeom prst="rect">
            <a:avLst/>
          </a:prstGeom>
          <a:noFill/>
        </p:spPr>
        <p:txBody>
          <a:bodyPr wrap="square" rtlCol="0">
            <a:spAutoFit/>
          </a:bodyPr>
          <a:lstStyle/>
          <a:p>
            <a:r>
              <a:rPr lang="en-US" sz="1500" b="1" dirty="0"/>
              <a:t>Gore</a:t>
            </a:r>
          </a:p>
        </p:txBody>
      </p:sp>
    </p:spTree>
    <p:extLst>
      <p:ext uri="{BB962C8B-B14F-4D97-AF65-F5344CB8AC3E}">
        <p14:creationId xmlns:p14="http://schemas.microsoft.com/office/powerpoint/2010/main" val="49890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543050"/>
            <a:ext cx="5543550" cy="857250"/>
          </a:xfrm>
        </p:spPr>
        <p:txBody>
          <a:bodyPr>
            <a:normAutofit fontScale="90000"/>
          </a:bodyPr>
          <a:lstStyle/>
          <a:p>
            <a:r>
              <a:rPr lang="en-US" dirty="0"/>
              <a:t>MUTCD  Figure 2E-13</a:t>
            </a:r>
            <a:br>
              <a:rPr lang="en-US" dirty="0"/>
            </a:br>
            <a:endParaRPr lang="en-US" dirty="0"/>
          </a:p>
        </p:txBody>
      </p:sp>
      <p:sp>
        <p:nvSpPr>
          <p:cNvPr id="5" name="Text Placeholder 4"/>
          <p:cNvSpPr>
            <a:spLocks noGrp="1"/>
          </p:cNvSpPr>
          <p:nvPr>
            <p:ph type="body" sz="half" idx="1"/>
          </p:nvPr>
        </p:nvSpPr>
        <p:spPr>
          <a:xfrm>
            <a:off x="1828800" y="2057401"/>
            <a:ext cx="5829300" cy="1639491"/>
          </a:xfrm>
        </p:spPr>
        <p:txBody>
          <a:bodyPr/>
          <a:lstStyle/>
          <a:p>
            <a:pPr algn="ctr">
              <a:buNone/>
            </a:pPr>
            <a:r>
              <a:rPr lang="en-US" dirty="0"/>
              <a:t>Overlay Panels are an Option allowed  to retrofit existing signs </a:t>
            </a:r>
          </a:p>
        </p:txBody>
      </p:sp>
      <p:sp>
        <p:nvSpPr>
          <p:cNvPr id="6" name="Slide Number Placeholder 5"/>
          <p:cNvSpPr>
            <a:spLocks noGrp="1"/>
          </p:cNvSpPr>
          <p:nvPr>
            <p:ph type="sldNum" sz="quarter" idx="12"/>
          </p:nvPr>
        </p:nvSpPr>
        <p:spPr/>
        <p:txBody>
          <a:bodyPr/>
          <a:lstStyle/>
          <a:p>
            <a:r>
              <a:rPr lang="en-US">
                <a:solidFill>
                  <a:srgbClr val="04617B">
                    <a:lumMod val="75000"/>
                  </a:srgbClr>
                </a:solidFill>
              </a:rPr>
              <a:t>6-</a:t>
            </a:r>
            <a:fld id="{2B5416A2-9B01-4E7E-A312-BBF05BBF05FE}" type="slidenum">
              <a:rPr lang="en-US" smtClean="0">
                <a:solidFill>
                  <a:srgbClr val="04617B">
                    <a:lumMod val="75000"/>
                  </a:srgbClr>
                </a:solidFill>
              </a:rPr>
              <a:pPr/>
              <a:t>11</a:t>
            </a:fld>
            <a:endParaRPr lang="en-US" dirty="0">
              <a:solidFill>
                <a:srgbClr val="04617B">
                  <a:lumMod val="75000"/>
                </a:srgbClr>
              </a:solidFill>
            </a:endParaRPr>
          </a:p>
        </p:txBody>
      </p:sp>
      <p:pic>
        <p:nvPicPr>
          <p:cNvPr id="7" name="Picture 2"/>
          <p:cNvPicPr>
            <a:picLocks noGrp="1" noChangeAspect="1" noChangeArrowheads="1"/>
          </p:cNvPicPr>
          <p:nvPr>
            <p:ph sz="half" idx="4294967295"/>
          </p:nvPr>
        </p:nvPicPr>
        <p:blipFill>
          <a:blip r:embed="rId3" cstate="print"/>
          <a:srcRect/>
          <a:stretch>
            <a:fillRect/>
          </a:stretch>
        </p:blipFill>
        <p:spPr bwMode="auto">
          <a:xfrm>
            <a:off x="4273550" y="2857500"/>
            <a:ext cx="4870450" cy="2736850"/>
          </a:xfrm>
          <a:prstGeom prst="rect">
            <a:avLst/>
          </a:prstGeom>
          <a:noFill/>
          <a:ln w="9525">
            <a:noFill/>
            <a:miter lim="800000"/>
            <a:headEnd/>
            <a:tailEnd/>
          </a:ln>
        </p:spPr>
      </p:pic>
      <p:grpSp>
        <p:nvGrpSpPr>
          <p:cNvPr id="20" name="Group 19"/>
          <p:cNvGrpSpPr/>
          <p:nvPr/>
        </p:nvGrpSpPr>
        <p:grpSpPr>
          <a:xfrm>
            <a:off x="4191829" y="3624264"/>
            <a:ext cx="4572000" cy="2000250"/>
            <a:chOff x="1371600" y="3505200"/>
            <a:chExt cx="6096000" cy="2667000"/>
          </a:xfrm>
        </p:grpSpPr>
        <p:sp>
          <p:nvSpPr>
            <p:cNvPr id="18" name="Oval 17"/>
            <p:cNvSpPr/>
            <p:nvPr/>
          </p:nvSpPr>
          <p:spPr>
            <a:xfrm>
              <a:off x="1371600" y="3505200"/>
              <a:ext cx="6096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9" name="Oval 18"/>
            <p:cNvSpPr/>
            <p:nvPr/>
          </p:nvSpPr>
          <p:spPr>
            <a:xfrm>
              <a:off x="5486400" y="5410200"/>
              <a:ext cx="1676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Tree>
    <p:extLst>
      <p:ext uri="{BB962C8B-B14F-4D97-AF65-F5344CB8AC3E}">
        <p14:creationId xmlns:p14="http://schemas.microsoft.com/office/powerpoint/2010/main" val="257952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6-</a:t>
            </a:r>
            <a:fld id="{C15BA02F-A7AA-4F98-850A-DA4286485B0E}" type="slidenum">
              <a:rPr lang="en-US" smtClean="0"/>
              <a:pPr/>
              <a:t>12</a:t>
            </a:fld>
            <a:endParaRPr lang="en-US" dirty="0"/>
          </a:p>
        </p:txBody>
      </p:sp>
      <p:sp>
        <p:nvSpPr>
          <p:cNvPr id="5" name="Title 4"/>
          <p:cNvSpPr>
            <a:spLocks noGrp="1"/>
          </p:cNvSpPr>
          <p:nvPr>
            <p:ph type="title" idx="4294967295"/>
          </p:nvPr>
        </p:nvSpPr>
        <p:spPr>
          <a:xfrm>
            <a:off x="2971800" y="1200150"/>
            <a:ext cx="6172200" cy="857250"/>
          </a:xfrm>
        </p:spPr>
        <p:txBody>
          <a:bodyPr>
            <a:normAutofit/>
          </a:bodyPr>
          <a:lstStyle/>
          <a:p>
            <a:r>
              <a:rPr lang="en-US" dirty="0"/>
              <a:t>The 2 Purposes of Arrows</a:t>
            </a:r>
          </a:p>
        </p:txBody>
      </p:sp>
      <p:sp>
        <p:nvSpPr>
          <p:cNvPr id="32" name="Content Placeholder 31"/>
          <p:cNvSpPr>
            <a:spLocks noGrp="1"/>
          </p:cNvSpPr>
          <p:nvPr>
            <p:ph sz="half" idx="4294967295"/>
          </p:nvPr>
        </p:nvSpPr>
        <p:spPr>
          <a:xfrm>
            <a:off x="0" y="2286000"/>
            <a:ext cx="2457450" cy="3327400"/>
          </a:xfrm>
        </p:spPr>
        <p:txBody>
          <a:bodyPr/>
          <a:lstStyle/>
          <a:p>
            <a:pPr>
              <a:buClr>
                <a:schemeClr val="accent1"/>
              </a:buClr>
              <a:buSzPct val="105000"/>
              <a:buFont typeface="Arial" pitchFamily="34" charset="0"/>
              <a:buChar char="•"/>
            </a:pPr>
            <a:r>
              <a:rPr lang="en-US" sz="1650" dirty="0"/>
              <a:t>To indicate direction   towards routes or destinations-</a:t>
            </a:r>
            <a:r>
              <a:rPr lang="en-US" sz="1650" u="sng" dirty="0"/>
              <a:t>upward slanting arrow     </a:t>
            </a:r>
            <a:r>
              <a:rPr lang="en-US" sz="1350" dirty="0"/>
              <a:t>(rightmost sign)</a:t>
            </a:r>
          </a:p>
          <a:p>
            <a:pPr>
              <a:spcBef>
                <a:spcPts val="0"/>
              </a:spcBef>
              <a:buClr>
                <a:schemeClr val="accent1"/>
              </a:buClr>
              <a:buSzPct val="105000"/>
            </a:pPr>
            <a:r>
              <a:rPr lang="en-US" sz="1650" dirty="0"/>
              <a:t> To provide lane assignment information- </a:t>
            </a:r>
            <a:r>
              <a:rPr lang="en-US" sz="1650" u="sng" dirty="0"/>
              <a:t>down arrow </a:t>
            </a:r>
          </a:p>
          <a:p>
            <a:pPr>
              <a:spcBef>
                <a:spcPts val="0"/>
              </a:spcBef>
              <a:buClr>
                <a:schemeClr val="accent1"/>
              </a:buClr>
              <a:buSzPct val="105000"/>
              <a:buNone/>
            </a:pPr>
            <a:r>
              <a:rPr lang="en-US" sz="1650" dirty="0"/>
              <a:t>    (</a:t>
            </a:r>
            <a:r>
              <a:rPr lang="en-US" sz="1350" dirty="0"/>
              <a:t>middle sign)</a:t>
            </a:r>
          </a:p>
          <a:p>
            <a:endParaRPr lang="en-US" dirty="0"/>
          </a:p>
        </p:txBody>
      </p:sp>
      <p:pic>
        <p:nvPicPr>
          <p:cNvPr id="2050" name="Picture 2" descr="C:\Users\timothy.taylor\Pictures\PittsburghJune2011\P10005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660" y="2286000"/>
            <a:ext cx="4229100" cy="3171825"/>
          </a:xfrm>
          <a:prstGeom prst="rect">
            <a:avLst/>
          </a:prstGeom>
          <a:noFill/>
          <a:effectLst>
            <a:glow rad="25400">
              <a:schemeClr val="bg1">
                <a:lumMod val="65000"/>
                <a:alpha val="40000"/>
              </a:schemeClr>
            </a:glow>
            <a:outerShdw blurRad="317500" dist="50800" dir="5400000" algn="ctr" rotWithShape="0">
              <a:srgbClr val="000000">
                <a:alpha val="98000"/>
              </a:srgbClr>
            </a:outerShdw>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6-</a:t>
            </a:r>
            <a:fld id="{C15BA02F-A7AA-4F98-850A-DA4286485B0E}" type="slidenum">
              <a:rPr lang="en-US" smtClean="0"/>
              <a:pPr/>
              <a:t>13</a:t>
            </a:fld>
            <a:endParaRPr lang="en-US" dirty="0"/>
          </a:p>
        </p:txBody>
      </p:sp>
      <p:sp>
        <p:nvSpPr>
          <p:cNvPr id="2" name="Title 1"/>
          <p:cNvSpPr>
            <a:spLocks noGrp="1"/>
          </p:cNvSpPr>
          <p:nvPr>
            <p:ph type="title" idx="4294967295"/>
          </p:nvPr>
        </p:nvSpPr>
        <p:spPr>
          <a:xfrm>
            <a:off x="0" y="1309688"/>
            <a:ext cx="6172200" cy="857250"/>
          </a:xfrm>
        </p:spPr>
        <p:txBody>
          <a:bodyPr>
            <a:normAutofit/>
          </a:bodyPr>
          <a:lstStyle/>
          <a:p>
            <a:r>
              <a:rPr lang="en-US" sz="3525" dirty="0"/>
              <a:t>Down Arrows-</a:t>
            </a:r>
            <a:r>
              <a:rPr lang="en-US" sz="2700" dirty="0"/>
              <a:t>Interchange Guide Signs</a:t>
            </a:r>
          </a:p>
        </p:txBody>
      </p:sp>
      <p:sp>
        <p:nvSpPr>
          <p:cNvPr id="3" name="Content Placeholder 2"/>
          <p:cNvSpPr>
            <a:spLocks noGrp="1"/>
          </p:cNvSpPr>
          <p:nvPr>
            <p:ph sz="quarter" idx="4294967295"/>
          </p:nvPr>
        </p:nvSpPr>
        <p:spPr>
          <a:xfrm>
            <a:off x="0" y="2674938"/>
            <a:ext cx="3028950" cy="3325812"/>
          </a:xfrm>
        </p:spPr>
        <p:txBody>
          <a:bodyPr>
            <a:normAutofit fontScale="92500" lnSpcReduction="10000"/>
          </a:bodyPr>
          <a:lstStyle/>
          <a:p>
            <a:pPr lvl="1"/>
            <a:r>
              <a:rPr lang="en-US" dirty="0"/>
              <a:t>For overhead guide signs only</a:t>
            </a:r>
          </a:p>
          <a:p>
            <a:pPr lvl="1"/>
            <a:r>
              <a:rPr lang="en-US" dirty="0"/>
              <a:t>Where lane use is  restricted</a:t>
            </a:r>
          </a:p>
          <a:p>
            <a:pPr lvl="1"/>
            <a:r>
              <a:rPr lang="en-US" dirty="0"/>
              <a:t>Must be centered over lane</a:t>
            </a:r>
          </a:p>
          <a:p>
            <a:pPr lvl="1"/>
            <a:r>
              <a:rPr lang="en-US" dirty="0"/>
              <a:t>Must point downward </a:t>
            </a:r>
          </a:p>
          <a:p>
            <a:pPr lvl="1"/>
            <a:r>
              <a:rPr lang="en-US" dirty="0"/>
              <a:t>Two arrows cannot point to same lane</a:t>
            </a:r>
          </a:p>
          <a:p>
            <a:endParaRPr lang="en-US" dirty="0"/>
          </a:p>
        </p:txBody>
      </p:sp>
      <p:pic>
        <p:nvPicPr>
          <p:cNvPr id="6" name="Picture 11" descr="pic0256"/>
          <p:cNvPicPr>
            <a:picLocks noChangeAspect="1" noChangeArrowheads="1"/>
          </p:cNvPicPr>
          <p:nvPr/>
        </p:nvPicPr>
        <p:blipFill>
          <a:blip r:embed="rId3" cstate="print"/>
          <a:srcRect/>
          <a:stretch>
            <a:fillRect/>
          </a:stretch>
        </p:blipFill>
        <p:spPr>
          <a:xfrm>
            <a:off x="4572000" y="2628900"/>
            <a:ext cx="3028950" cy="2328863"/>
          </a:xfrm>
          <a:prstGeom prst="rect">
            <a:avLst/>
          </a:prstGeom>
          <a:noFill/>
          <a:ln/>
        </p:spPr>
      </p:pic>
      <p:sp>
        <p:nvSpPr>
          <p:cNvPr id="9" name="TextBox 8"/>
          <p:cNvSpPr txBox="1"/>
          <p:nvPr/>
        </p:nvSpPr>
        <p:spPr>
          <a:xfrm>
            <a:off x="411480" y="2149890"/>
            <a:ext cx="2857500" cy="461665"/>
          </a:xfrm>
          <a:prstGeom prst="rect">
            <a:avLst/>
          </a:prstGeom>
          <a:noFill/>
        </p:spPr>
        <p:txBody>
          <a:bodyPr wrap="square" rtlCol="0">
            <a:spAutoFit/>
          </a:bodyPr>
          <a:lstStyle/>
          <a:p>
            <a:r>
              <a:rPr lang="en-US" sz="2400" b="1" dirty="0">
                <a:solidFill>
                  <a:prstClr val="black"/>
                </a:solidFill>
              </a:rPr>
              <a:t>MUTCD Standards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56060"/>
            <a:ext cx="1152525" cy="6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42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solidFill>
                  <a:srgbClr val="04617B">
                    <a:lumMod val="75000"/>
                  </a:srgbClr>
                </a:solidFill>
              </a:rPr>
              <a:t>6-</a:t>
            </a:r>
            <a:fld id="{2B5416A2-9B01-4E7E-A312-BBF05BBF05FE}" type="slidenum">
              <a:rPr lang="en-US" smtClean="0">
                <a:solidFill>
                  <a:srgbClr val="04617B">
                    <a:lumMod val="75000"/>
                  </a:srgbClr>
                </a:solidFill>
              </a:rPr>
              <a:pPr/>
              <a:t>14</a:t>
            </a:fld>
            <a:endParaRPr lang="en-US" dirty="0">
              <a:solidFill>
                <a:srgbClr val="04617B">
                  <a:lumMod val="75000"/>
                </a:srgbClr>
              </a:solidFill>
            </a:endParaRPr>
          </a:p>
        </p:txBody>
      </p:sp>
      <p:sp>
        <p:nvSpPr>
          <p:cNvPr id="2" name="Title 1"/>
          <p:cNvSpPr>
            <a:spLocks noGrp="1"/>
          </p:cNvSpPr>
          <p:nvPr>
            <p:ph type="title" idx="4294967295"/>
          </p:nvPr>
        </p:nvSpPr>
        <p:spPr>
          <a:xfrm>
            <a:off x="0" y="1085850"/>
            <a:ext cx="5600700" cy="857250"/>
          </a:xfrm>
          <a:prstGeom prst="rect">
            <a:avLst/>
          </a:prstGeom>
        </p:spPr>
        <p:txBody>
          <a:bodyPr>
            <a:normAutofit fontScale="90000"/>
          </a:bodyPr>
          <a:lstStyle/>
          <a:p>
            <a:r>
              <a:rPr lang="en-US" dirty="0"/>
              <a:t>      </a:t>
            </a:r>
            <a:br>
              <a:rPr lang="en-US" dirty="0"/>
            </a:br>
            <a:r>
              <a:rPr lang="en-US" dirty="0"/>
              <a:t>  Black Arrows on Yellow (Y/B)</a:t>
            </a:r>
          </a:p>
        </p:txBody>
      </p:sp>
      <p:pic>
        <p:nvPicPr>
          <p:cNvPr id="6" name="Picture 5" descr="P1000199.JPG"/>
          <p:cNvPicPr>
            <a:picLocks noChangeAspect="1"/>
          </p:cNvPicPr>
          <p:nvPr/>
        </p:nvPicPr>
        <p:blipFill>
          <a:blip r:embed="rId3" cstate="print"/>
          <a:srcRect l="54167"/>
          <a:stretch>
            <a:fillRect/>
          </a:stretch>
        </p:blipFill>
        <p:spPr>
          <a:xfrm>
            <a:off x="5372100" y="2286002"/>
            <a:ext cx="2057400" cy="3367013"/>
          </a:xfrm>
          <a:prstGeom prst="rect">
            <a:avLst/>
          </a:prstGeom>
        </p:spPr>
      </p:pic>
      <p:sp>
        <p:nvSpPr>
          <p:cNvPr id="7" name="TextBox 6"/>
          <p:cNvSpPr txBox="1"/>
          <p:nvPr/>
        </p:nvSpPr>
        <p:spPr>
          <a:xfrm>
            <a:off x="1023257" y="2565305"/>
            <a:ext cx="3982725" cy="2954655"/>
          </a:xfrm>
          <a:prstGeom prst="rect">
            <a:avLst/>
          </a:prstGeom>
          <a:noFill/>
        </p:spPr>
        <p:txBody>
          <a:bodyPr wrap="square" rtlCol="0">
            <a:spAutoFit/>
          </a:bodyPr>
          <a:lstStyle/>
          <a:p>
            <a:r>
              <a:rPr lang="en-US" sz="2100" b="1" u="sng" dirty="0">
                <a:solidFill>
                  <a:prstClr val="black"/>
                </a:solidFill>
              </a:rPr>
              <a:t>Must Use</a:t>
            </a:r>
            <a:r>
              <a:rPr lang="en-US" sz="2100" b="1" dirty="0">
                <a:solidFill>
                  <a:prstClr val="black"/>
                </a:solidFill>
              </a:rPr>
              <a:t> Y/B Down </a:t>
            </a:r>
            <a:r>
              <a:rPr lang="en-US" sz="2100" dirty="0">
                <a:solidFill>
                  <a:prstClr val="black"/>
                </a:solidFill>
              </a:rPr>
              <a:t>arrow(s):	</a:t>
            </a:r>
          </a:p>
          <a:p>
            <a:pPr lvl="1">
              <a:buSzPct val="95000"/>
              <a:buFont typeface="Arial" pitchFamily="34" charset="0"/>
              <a:buChar char="•"/>
            </a:pPr>
            <a:r>
              <a:rPr lang="en-US" sz="2100" dirty="0">
                <a:solidFill>
                  <a:prstClr val="black"/>
                </a:solidFill>
              </a:rPr>
              <a:t>  AG location for any  lane drop</a:t>
            </a:r>
          </a:p>
          <a:p>
            <a:pPr lvl="1">
              <a:buSzPct val="95000"/>
              <a:buFont typeface="Arial" pitchFamily="34" charset="0"/>
              <a:buChar char="•"/>
            </a:pPr>
            <a:r>
              <a:rPr lang="en-US" sz="2100" dirty="0">
                <a:solidFill>
                  <a:prstClr val="black"/>
                </a:solidFill>
              </a:rPr>
              <a:t>  ED location for a straight two lane exit where through lane curves</a:t>
            </a:r>
          </a:p>
          <a:p>
            <a:pPr lvl="1">
              <a:buSzPct val="110000"/>
              <a:buFont typeface="Arial" pitchFamily="34" charset="0"/>
              <a:buChar char="•"/>
            </a:pPr>
            <a:r>
              <a:rPr lang="en-US" sz="2100" dirty="0">
                <a:solidFill>
                  <a:prstClr val="black"/>
                </a:solidFill>
              </a:rPr>
              <a:t>  AG &amp; ED locations for Split with dedicated lanes</a:t>
            </a:r>
          </a:p>
          <a:p>
            <a:pPr lvl="1">
              <a:buSzPct val="75000"/>
              <a:buFont typeface="Arial" pitchFamily="34" charset="0"/>
              <a:buChar char="•"/>
            </a:pPr>
            <a:endParaRPr lang="en-US" dirty="0">
              <a:solidFill>
                <a:prstClr val="black"/>
              </a:solidFill>
            </a:endParaRPr>
          </a:p>
        </p:txBody>
      </p:sp>
      <p:pic>
        <p:nvPicPr>
          <p:cNvPr id="243714" name="Picture 2"/>
          <p:cNvPicPr>
            <a:picLocks noChangeAspect="1" noChangeArrowheads="1"/>
          </p:cNvPicPr>
          <p:nvPr/>
        </p:nvPicPr>
        <p:blipFill>
          <a:blip r:embed="rId4" cstate="print"/>
          <a:srcRect/>
          <a:stretch>
            <a:fillRect/>
          </a:stretch>
        </p:blipFill>
        <p:spPr bwMode="auto">
          <a:xfrm>
            <a:off x="5372102" y="2286000"/>
            <a:ext cx="1464469" cy="300038"/>
          </a:xfrm>
          <a:prstGeom prst="rect">
            <a:avLst/>
          </a:prstGeom>
          <a:noFill/>
          <a:ln w="9525">
            <a:noFill/>
            <a:miter lim="800000"/>
            <a:headEnd/>
            <a:tailEnd/>
          </a:ln>
        </p:spPr>
      </p:pic>
      <p:cxnSp>
        <p:nvCxnSpPr>
          <p:cNvPr id="11" name="Straight Arrow Connector 10"/>
          <p:cNvCxnSpPr>
            <a:stCxn id="243714" idx="2"/>
          </p:cNvCxnSpPr>
          <p:nvPr/>
        </p:nvCxnSpPr>
        <p:spPr>
          <a:xfrm>
            <a:off x="6104337" y="2586037"/>
            <a:ext cx="982265" cy="1014413"/>
          </a:xfrm>
          <a:prstGeom prst="straightConnector1">
            <a:avLst/>
          </a:prstGeom>
          <a:ln w="5715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286500" y="3600450"/>
            <a:ext cx="800100" cy="457200"/>
          </a:xfrm>
          <a:prstGeom prst="straightConnector1">
            <a:avLst/>
          </a:prstGeom>
          <a:ln w="57150" cmpd="sng">
            <a:solidFill>
              <a:schemeClr val="bg2">
                <a:lumMod val="1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400800" y="1509760"/>
            <a:ext cx="971550" cy="524186"/>
            <a:chOff x="5562600" y="444086"/>
            <a:chExt cx="1295400" cy="698914"/>
          </a:xfrm>
        </p:grpSpPr>
        <p:sp>
          <p:nvSpPr>
            <p:cNvPr id="3" name="Rectangle 2"/>
            <p:cNvSpPr/>
            <p:nvPr/>
          </p:nvSpPr>
          <p:spPr>
            <a:xfrm>
              <a:off x="5562600" y="444086"/>
              <a:ext cx="1295400" cy="69891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p:cNvGrpSpPr/>
            <p:nvPr/>
          </p:nvGrpSpPr>
          <p:grpSpPr>
            <a:xfrm>
              <a:off x="5773974" y="514931"/>
              <a:ext cx="872654" cy="606581"/>
              <a:chOff x="5773974" y="514931"/>
              <a:chExt cx="872654" cy="606581"/>
            </a:xfrm>
          </p:grpSpPr>
          <p:sp>
            <p:nvSpPr>
              <p:cNvPr id="8" name="Down Arrow 7"/>
              <p:cNvSpPr/>
              <p:nvPr/>
            </p:nvSpPr>
            <p:spPr>
              <a:xfrm>
                <a:off x="5773974" y="514931"/>
                <a:ext cx="872651" cy="606581"/>
              </a:xfrm>
              <a:prstGeom prst="downArrow">
                <a:avLst>
                  <a:gd name="adj1" fmla="val 27816"/>
                  <a:gd name="adj2" fmla="val 501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Moon 9"/>
              <p:cNvSpPr/>
              <p:nvPr/>
            </p:nvSpPr>
            <p:spPr>
              <a:xfrm rot="16200000">
                <a:off x="6072456" y="433688"/>
                <a:ext cx="275692" cy="872653"/>
              </a:xfrm>
              <a:prstGeom prst="moon">
                <a:avLst>
                  <a:gd name="adj" fmla="val 721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3261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7">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6-</a:t>
            </a:r>
            <a:fld id="{C15BA02F-A7AA-4F98-850A-DA4286485B0E}" type="slidenum">
              <a:rPr lang="en-US" smtClean="0"/>
              <a:pPr/>
              <a:t>15</a:t>
            </a:fld>
            <a:endParaRPr lang="en-US" dirty="0"/>
          </a:p>
        </p:txBody>
      </p:sp>
      <p:sp>
        <p:nvSpPr>
          <p:cNvPr id="2" name="Title 1"/>
          <p:cNvSpPr>
            <a:spLocks noGrp="1"/>
          </p:cNvSpPr>
          <p:nvPr>
            <p:ph type="title" idx="4294967295"/>
          </p:nvPr>
        </p:nvSpPr>
        <p:spPr>
          <a:xfrm>
            <a:off x="0" y="1085850"/>
            <a:ext cx="5143500" cy="857250"/>
          </a:xfrm>
        </p:spPr>
        <p:txBody>
          <a:bodyPr>
            <a:normAutofit/>
          </a:bodyPr>
          <a:lstStyle/>
          <a:p>
            <a:r>
              <a:rPr lang="en-US" sz="2700" dirty="0"/>
              <a:t>Down Arrows on Pull-Throughs</a:t>
            </a:r>
          </a:p>
        </p:txBody>
      </p:sp>
      <p:sp>
        <p:nvSpPr>
          <p:cNvPr id="4" name="Content Placeholder 3"/>
          <p:cNvSpPr>
            <a:spLocks noGrp="1"/>
          </p:cNvSpPr>
          <p:nvPr>
            <p:ph sz="quarter" idx="4294967295"/>
          </p:nvPr>
        </p:nvSpPr>
        <p:spPr>
          <a:xfrm>
            <a:off x="6800850" y="2057400"/>
            <a:ext cx="2343150" cy="3327400"/>
          </a:xfrm>
        </p:spPr>
        <p:txBody>
          <a:bodyPr>
            <a:normAutofit fontScale="77500" lnSpcReduction="20000"/>
          </a:bodyPr>
          <a:lstStyle/>
          <a:p>
            <a:r>
              <a:rPr lang="en-US" dirty="0"/>
              <a:t>Alignment of thru lanes is curved and exit direction is straight</a:t>
            </a:r>
          </a:p>
          <a:p>
            <a:r>
              <a:rPr lang="en-US" dirty="0"/>
              <a:t>Number of thru lanes not apparent </a:t>
            </a:r>
            <a:r>
              <a:rPr lang="en-US" i="1" u="sng" dirty="0"/>
              <a:t>and</a:t>
            </a:r>
          </a:p>
          <a:p>
            <a:r>
              <a:rPr lang="en-US" dirty="0"/>
              <a:t>At multilane exits where # of thru lanes is reduced</a:t>
            </a:r>
          </a:p>
          <a:p>
            <a:endParaRPr lang="en-US" dirty="0"/>
          </a:p>
        </p:txBody>
      </p:sp>
      <p:pic>
        <p:nvPicPr>
          <p:cNvPr id="8" name="Picture 7" descr="P1010079.JPG"/>
          <p:cNvPicPr>
            <a:picLocks noChangeAspect="1"/>
          </p:cNvPicPr>
          <p:nvPr/>
        </p:nvPicPr>
        <p:blipFill>
          <a:blip r:embed="rId3" cstate="print"/>
          <a:stretch>
            <a:fillRect/>
          </a:stretch>
        </p:blipFill>
        <p:spPr>
          <a:xfrm>
            <a:off x="1428750" y="2057400"/>
            <a:ext cx="4114800" cy="3086100"/>
          </a:xfrm>
          <a:prstGeom prst="rect">
            <a:avLst/>
          </a:prstGeom>
          <a:effectLst>
            <a:outerShdw blurRad="114300" dist="139700" dir="8400000" algn="ctr" rotWithShape="0">
              <a:srgbClr val="000000">
                <a:alpha val="77000"/>
              </a:srgbClr>
            </a:outerShdw>
          </a:effectLst>
        </p:spPr>
      </p:pic>
      <p:sp>
        <p:nvSpPr>
          <p:cNvPr id="9" name="TextBox 8"/>
          <p:cNvSpPr txBox="1"/>
          <p:nvPr/>
        </p:nvSpPr>
        <p:spPr>
          <a:xfrm>
            <a:off x="6902210" y="993717"/>
            <a:ext cx="800100" cy="323165"/>
          </a:xfrm>
          <a:prstGeom prst="rect">
            <a:avLst/>
          </a:prstGeom>
          <a:noFill/>
        </p:spPr>
        <p:txBody>
          <a:bodyPr wrap="square" rtlCol="0">
            <a:spAutoFit/>
          </a:bodyPr>
          <a:lstStyle/>
          <a:p>
            <a:r>
              <a:rPr lang="en-US" sz="1500" b="1" dirty="0">
                <a:solidFill>
                  <a:prstClr val="white"/>
                </a:solidFill>
              </a:rPr>
              <a:t>2E.12</a:t>
            </a:r>
            <a:r>
              <a:rPr lang="en-US" sz="1350" dirty="0">
                <a:solidFill>
                  <a:prstClr val="black"/>
                </a:solidFill>
              </a:rPr>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1" y="867533"/>
            <a:ext cx="101337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10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340628"/>
            <a:ext cx="1291590" cy="132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r>
              <a:rPr lang="en-US">
                <a:solidFill>
                  <a:srgbClr val="04617B">
                    <a:lumMod val="75000"/>
                  </a:srgbClr>
                </a:solidFill>
              </a:rPr>
              <a:t>6-</a:t>
            </a:r>
            <a:fld id="{2B5416A2-9B01-4E7E-A312-BBF05BBF05FE}" type="slidenum">
              <a:rPr lang="en-US" smtClean="0">
                <a:solidFill>
                  <a:srgbClr val="04617B">
                    <a:lumMod val="75000"/>
                  </a:srgbClr>
                </a:solidFill>
              </a:rPr>
              <a:pPr/>
              <a:t>16</a:t>
            </a:fld>
            <a:endParaRPr lang="en-US" dirty="0">
              <a:solidFill>
                <a:srgbClr val="04617B">
                  <a:lumMod val="75000"/>
                </a:srgbClr>
              </a:solidFill>
            </a:endParaRPr>
          </a:p>
        </p:txBody>
      </p:sp>
      <p:sp>
        <p:nvSpPr>
          <p:cNvPr id="2" name="Title 1"/>
          <p:cNvSpPr>
            <a:spLocks noGrp="1"/>
          </p:cNvSpPr>
          <p:nvPr>
            <p:ph type="title" idx="4294967295"/>
          </p:nvPr>
        </p:nvSpPr>
        <p:spPr>
          <a:xfrm>
            <a:off x="3446463" y="1504950"/>
            <a:ext cx="5697537" cy="857250"/>
          </a:xfrm>
          <a:solidFill>
            <a:schemeClr val="bg1"/>
          </a:solidFill>
        </p:spPr>
        <p:txBody>
          <a:bodyPr>
            <a:normAutofit fontScale="90000"/>
          </a:bodyPr>
          <a:lstStyle/>
          <a:p>
            <a:r>
              <a:rPr lang="en-US" dirty="0"/>
              <a:t>Upward Slanting Arrows - 				General </a:t>
            </a:r>
          </a:p>
        </p:txBody>
      </p:sp>
      <p:sp>
        <p:nvSpPr>
          <p:cNvPr id="4" name="Content Placeholder 3"/>
          <p:cNvSpPr>
            <a:spLocks noGrp="1"/>
          </p:cNvSpPr>
          <p:nvPr>
            <p:ph sz="quarter" idx="4294967295"/>
          </p:nvPr>
        </p:nvSpPr>
        <p:spPr>
          <a:xfrm>
            <a:off x="6343650" y="2400300"/>
            <a:ext cx="2800350" cy="3327400"/>
          </a:xfrm>
        </p:spPr>
        <p:txBody>
          <a:bodyPr>
            <a:normAutofit fontScale="85000" lnSpcReduction="20000"/>
          </a:bodyPr>
          <a:lstStyle/>
          <a:p>
            <a:pPr>
              <a:buClr>
                <a:schemeClr val="accent2"/>
              </a:buClr>
              <a:buSzPct val="90000"/>
            </a:pPr>
            <a:r>
              <a:rPr lang="en-US" dirty="0"/>
              <a:t>To side of the exit </a:t>
            </a:r>
          </a:p>
          <a:p>
            <a:pPr lvl="1">
              <a:buClr>
                <a:schemeClr val="accent2"/>
              </a:buClr>
              <a:buSzPct val="90000"/>
              <a:buNone/>
            </a:pPr>
            <a:r>
              <a:rPr lang="en-US" sz="1500" dirty="0"/>
              <a:t>(If post mounted &amp; wide sign, may be under legend)</a:t>
            </a:r>
          </a:p>
          <a:p>
            <a:pPr>
              <a:buClr>
                <a:schemeClr val="accent2"/>
              </a:buClr>
              <a:buSzPct val="90000"/>
            </a:pPr>
            <a:r>
              <a:rPr lang="en-US" dirty="0"/>
              <a:t>Below the legend on multi-lane exits</a:t>
            </a:r>
          </a:p>
          <a:p>
            <a:pPr>
              <a:buClr>
                <a:schemeClr val="accent2"/>
              </a:buClr>
              <a:buSzPct val="90000"/>
            </a:pPr>
            <a:r>
              <a:rPr lang="en-US" dirty="0"/>
              <a:t>Positioned  over lane to which it applies</a:t>
            </a:r>
          </a:p>
          <a:p>
            <a:pPr>
              <a:buClr>
                <a:schemeClr val="accent2"/>
              </a:buClr>
              <a:buSzPct val="90000"/>
            </a:pPr>
            <a:r>
              <a:rPr lang="en-US" dirty="0"/>
              <a:t>@ All ED signs </a:t>
            </a:r>
            <a:r>
              <a:rPr lang="en-US" b="1" dirty="0"/>
              <a:t>EXCEPT APL &amp; Lane drop</a:t>
            </a:r>
          </a:p>
          <a:p>
            <a:pPr>
              <a:buClr>
                <a:schemeClr val="accent2"/>
              </a:buClr>
              <a:buSzPct val="90000"/>
            </a:pPr>
            <a:endParaRPr lang="en-US" dirty="0"/>
          </a:p>
          <a:p>
            <a:endParaRPr lang="en-US" dirty="0"/>
          </a:p>
        </p:txBody>
      </p:sp>
      <p:pic>
        <p:nvPicPr>
          <p:cNvPr id="14" name="Content Placeholder 13" descr="Picture1.jpg"/>
          <p:cNvPicPr>
            <a:picLocks noGrp="1" noChangeAspect="1"/>
          </p:cNvPicPr>
          <p:nvPr>
            <p:ph sz="half" idx="4294967295"/>
          </p:nvPr>
        </p:nvPicPr>
        <p:blipFill>
          <a:blip r:embed="rId4" cstate="print"/>
          <a:stretch>
            <a:fillRect/>
          </a:stretch>
        </p:blipFill>
        <p:spPr>
          <a:xfrm>
            <a:off x="0" y="2514600"/>
            <a:ext cx="3735388" cy="2800350"/>
          </a:xfrm>
        </p:spPr>
      </p:pic>
    </p:spTree>
    <p:extLst>
      <p:ext uri="{BB962C8B-B14F-4D97-AF65-F5344CB8AC3E}">
        <p14:creationId xmlns:p14="http://schemas.microsoft.com/office/powerpoint/2010/main" val="228939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solidFill>
                  <a:srgbClr val="04617B">
                    <a:lumMod val="75000"/>
                  </a:srgbClr>
                </a:solidFill>
              </a:rPr>
              <a:t>6-</a:t>
            </a:r>
            <a:fld id="{2B5416A2-9B01-4E7E-A312-BBF05BBF05FE}" type="slidenum">
              <a:rPr lang="en-US" smtClean="0">
                <a:solidFill>
                  <a:srgbClr val="04617B">
                    <a:lumMod val="75000"/>
                  </a:srgbClr>
                </a:solidFill>
              </a:rPr>
              <a:pPr/>
              <a:t>17</a:t>
            </a:fld>
            <a:endParaRPr lang="en-US" dirty="0">
              <a:solidFill>
                <a:srgbClr val="04617B">
                  <a:lumMod val="75000"/>
                </a:srgbClr>
              </a:solidFill>
            </a:endParaRPr>
          </a:p>
        </p:txBody>
      </p:sp>
      <p:sp>
        <p:nvSpPr>
          <p:cNvPr id="2" name="Title 1"/>
          <p:cNvSpPr>
            <a:spLocks noGrp="1"/>
          </p:cNvSpPr>
          <p:nvPr>
            <p:ph type="title" idx="4294967295"/>
          </p:nvPr>
        </p:nvSpPr>
        <p:spPr>
          <a:xfrm>
            <a:off x="0" y="1457325"/>
            <a:ext cx="5829300" cy="857250"/>
          </a:xfrm>
          <a:solidFill>
            <a:schemeClr val="bg1"/>
          </a:solidFill>
        </p:spPr>
        <p:txBody>
          <a:bodyPr>
            <a:normAutofit fontScale="90000"/>
          </a:bodyPr>
          <a:lstStyle/>
          <a:p>
            <a:r>
              <a:rPr lang="en-US" dirty="0"/>
              <a:t>Black Arrows on Yellow (Y/B)</a:t>
            </a:r>
          </a:p>
        </p:txBody>
      </p:sp>
      <p:sp>
        <p:nvSpPr>
          <p:cNvPr id="7" name="TextBox 6"/>
          <p:cNvSpPr txBox="1"/>
          <p:nvPr/>
        </p:nvSpPr>
        <p:spPr>
          <a:xfrm>
            <a:off x="1330779" y="2326825"/>
            <a:ext cx="3771901" cy="2769989"/>
          </a:xfrm>
          <a:prstGeom prst="rect">
            <a:avLst/>
          </a:prstGeom>
          <a:noFill/>
        </p:spPr>
        <p:txBody>
          <a:bodyPr wrap="square" rtlCol="0">
            <a:spAutoFit/>
          </a:bodyPr>
          <a:lstStyle/>
          <a:p>
            <a:r>
              <a:rPr lang="en-US" sz="2100" b="1" dirty="0">
                <a:solidFill>
                  <a:prstClr val="black"/>
                </a:solidFill>
              </a:rPr>
              <a:t> </a:t>
            </a:r>
            <a:r>
              <a:rPr lang="en-US" sz="2100" b="1" u="sng" dirty="0">
                <a:solidFill>
                  <a:prstClr val="black"/>
                </a:solidFill>
              </a:rPr>
              <a:t>Must Use </a:t>
            </a:r>
            <a:r>
              <a:rPr lang="en-US" sz="2100" b="1" dirty="0">
                <a:solidFill>
                  <a:prstClr val="black"/>
                </a:solidFill>
              </a:rPr>
              <a:t>Upward Slanting </a:t>
            </a:r>
            <a:r>
              <a:rPr lang="en-US" sz="2100" dirty="0">
                <a:solidFill>
                  <a:prstClr val="black"/>
                </a:solidFill>
              </a:rPr>
              <a:t>Y/B @ ED location for:	</a:t>
            </a:r>
          </a:p>
          <a:p>
            <a:pPr lvl="1">
              <a:buSzPct val="96000"/>
              <a:buFont typeface="Arial" pitchFamily="34" charset="0"/>
              <a:buChar char="•"/>
            </a:pPr>
            <a:r>
              <a:rPr lang="en-US" sz="2100" dirty="0">
                <a:solidFill>
                  <a:prstClr val="black"/>
                </a:solidFill>
              </a:rPr>
              <a:t> </a:t>
            </a:r>
            <a:r>
              <a:rPr lang="en-US" dirty="0">
                <a:solidFill>
                  <a:prstClr val="black"/>
                </a:solidFill>
              </a:rPr>
              <a:t>Two lane exit with option  	lane</a:t>
            </a:r>
          </a:p>
          <a:p>
            <a:pPr lvl="1">
              <a:buSzPct val="96000"/>
              <a:buFont typeface="Arial" pitchFamily="34" charset="0"/>
              <a:buChar char="•"/>
            </a:pPr>
            <a:r>
              <a:rPr lang="en-US" sz="2100" dirty="0">
                <a:solidFill>
                  <a:prstClr val="black"/>
                </a:solidFill>
              </a:rPr>
              <a:t>  </a:t>
            </a:r>
            <a:r>
              <a:rPr lang="en-US" dirty="0">
                <a:solidFill>
                  <a:prstClr val="black"/>
                </a:solidFill>
              </a:rPr>
              <a:t>Split with Option lane</a:t>
            </a:r>
          </a:p>
          <a:p>
            <a:pPr lvl="1">
              <a:buSzPct val="110000"/>
              <a:buFont typeface="Arial" pitchFamily="34" charset="0"/>
              <a:buChar char="•"/>
            </a:pPr>
            <a:r>
              <a:rPr lang="en-US" dirty="0">
                <a:solidFill>
                  <a:prstClr val="black"/>
                </a:solidFill>
              </a:rPr>
              <a:t>  Drop lane with Option 	lane</a:t>
            </a:r>
          </a:p>
          <a:p>
            <a:pPr lvl="1">
              <a:buSzPct val="110000"/>
              <a:buFont typeface="Arial" pitchFamily="34" charset="0"/>
              <a:buChar char="•"/>
            </a:pPr>
            <a:r>
              <a:rPr lang="en-US" dirty="0">
                <a:solidFill>
                  <a:prstClr val="black"/>
                </a:solidFill>
              </a:rPr>
              <a:t> Single Drop lane</a:t>
            </a:r>
          </a:p>
          <a:p>
            <a:pPr lvl="1">
              <a:buSzPct val="110000"/>
              <a:buFont typeface="Arial" pitchFamily="34" charset="0"/>
              <a:buChar char="•"/>
            </a:pPr>
            <a:r>
              <a:rPr lang="en-US" dirty="0">
                <a:solidFill>
                  <a:prstClr val="black"/>
                </a:solidFill>
              </a:rPr>
              <a:t> Splits with dedicated lane</a:t>
            </a:r>
          </a:p>
        </p:txBody>
      </p:sp>
      <p:grpSp>
        <p:nvGrpSpPr>
          <p:cNvPr id="18" name="Group 17"/>
          <p:cNvGrpSpPr/>
          <p:nvPr/>
        </p:nvGrpSpPr>
        <p:grpSpPr>
          <a:xfrm>
            <a:off x="5086352" y="3314700"/>
            <a:ext cx="2788514" cy="2286000"/>
            <a:chOff x="5257800" y="3276600"/>
            <a:chExt cx="3718019" cy="3048000"/>
          </a:xfrm>
        </p:grpSpPr>
        <p:pic>
          <p:nvPicPr>
            <p:cNvPr id="242690" name="Picture 2"/>
            <p:cNvPicPr>
              <a:picLocks noChangeAspect="1" noChangeArrowheads="1"/>
            </p:cNvPicPr>
            <p:nvPr/>
          </p:nvPicPr>
          <p:blipFill>
            <a:blip r:embed="rId3" cstate="print"/>
            <a:srcRect/>
            <a:stretch>
              <a:fillRect/>
            </a:stretch>
          </p:blipFill>
          <p:spPr bwMode="auto">
            <a:xfrm>
              <a:off x="5257800" y="3429000"/>
              <a:ext cx="3718019" cy="2895600"/>
            </a:xfrm>
            <a:prstGeom prst="rect">
              <a:avLst/>
            </a:prstGeom>
            <a:noFill/>
            <a:ln w="9525">
              <a:noFill/>
              <a:miter lim="800000"/>
              <a:headEnd/>
              <a:tailEnd/>
            </a:ln>
          </p:spPr>
        </p:pic>
        <p:sp>
          <p:nvSpPr>
            <p:cNvPr id="13" name="Rectangle 12"/>
            <p:cNvSpPr/>
            <p:nvPr/>
          </p:nvSpPr>
          <p:spPr>
            <a:xfrm>
              <a:off x="5257800" y="32766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grpSp>
        <p:nvGrpSpPr>
          <p:cNvPr id="20" name="Group 19"/>
          <p:cNvGrpSpPr/>
          <p:nvPr/>
        </p:nvGrpSpPr>
        <p:grpSpPr>
          <a:xfrm>
            <a:off x="6894861" y="1857375"/>
            <a:ext cx="1060027" cy="742950"/>
            <a:chOff x="5562599" y="2133600"/>
            <a:chExt cx="1413369" cy="990600"/>
          </a:xfrm>
        </p:grpSpPr>
        <p:grpSp>
          <p:nvGrpSpPr>
            <p:cNvPr id="17" name="Group 16"/>
            <p:cNvGrpSpPr/>
            <p:nvPr/>
          </p:nvGrpSpPr>
          <p:grpSpPr>
            <a:xfrm>
              <a:off x="5562599" y="2133600"/>
              <a:ext cx="1413369" cy="990600"/>
              <a:chOff x="5562599" y="2133600"/>
              <a:chExt cx="1413369" cy="990600"/>
            </a:xfrm>
          </p:grpSpPr>
          <p:pic>
            <p:nvPicPr>
              <p:cNvPr id="8" name="Picture 2"/>
              <p:cNvPicPr>
                <a:picLocks noChangeAspect="1" noChangeArrowheads="1"/>
              </p:cNvPicPr>
              <p:nvPr/>
            </p:nvPicPr>
            <p:blipFill>
              <a:blip r:embed="rId3" cstate="print"/>
              <a:srcRect l="71889" t="76686"/>
              <a:stretch>
                <a:fillRect/>
              </a:stretch>
            </p:blipFill>
            <p:spPr bwMode="auto">
              <a:xfrm>
                <a:off x="5562599" y="2133600"/>
                <a:ext cx="1413369" cy="912941"/>
              </a:xfrm>
              <a:prstGeom prst="rect">
                <a:avLst/>
              </a:prstGeom>
              <a:noFill/>
              <a:ln w="9525">
                <a:noFill/>
                <a:miter lim="800000"/>
                <a:headEnd/>
                <a:tailEnd/>
              </a:ln>
            </p:spPr>
          </p:pic>
          <p:sp>
            <p:nvSpPr>
              <p:cNvPr id="15" name="Rectangle 14"/>
              <p:cNvSpPr/>
              <p:nvPr/>
            </p:nvSpPr>
            <p:spPr>
              <a:xfrm>
                <a:off x="6705600" y="2133600"/>
                <a:ext cx="228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ectangle 15"/>
              <p:cNvSpPr/>
              <p:nvPr/>
            </p:nvSpPr>
            <p:spPr>
              <a:xfrm>
                <a:off x="5562600" y="281940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19" name="Rectangle 18"/>
            <p:cNvSpPr/>
            <p:nvPr/>
          </p:nvSpPr>
          <p:spPr>
            <a:xfrm>
              <a:off x="5562600" y="21336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Tree>
    <p:extLst>
      <p:ext uri="{BB962C8B-B14F-4D97-AF65-F5344CB8AC3E}">
        <p14:creationId xmlns:p14="http://schemas.microsoft.com/office/powerpoint/2010/main" val="28986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7">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 calcmode="lin" valueType="num">
                                      <p:cBhvr>
                                        <p:cTn id="34" dur="500" fill="hold"/>
                                        <p:tgtEl>
                                          <p:spTgt spid="7">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7">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7">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p:cTn id="43" dur="500" fill="hold"/>
                                        <p:tgtEl>
                                          <p:spTgt spid="7">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7">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002.jpg"/>
          <p:cNvPicPr>
            <a:picLocks noChangeAspect="1"/>
          </p:cNvPicPr>
          <p:nvPr/>
        </p:nvPicPr>
        <p:blipFill>
          <a:blip r:embed="rId3" cstate="print"/>
          <a:stretch>
            <a:fillRect/>
          </a:stretch>
        </p:blipFill>
        <p:spPr>
          <a:xfrm>
            <a:off x="1143000" y="2628900"/>
            <a:ext cx="3314700" cy="2486025"/>
          </a:xfrm>
          <a:prstGeom prst="rect">
            <a:avLst/>
          </a:prstGeom>
          <a:effectLst>
            <a:outerShdw blurRad="101600" dist="88900" dir="18000000" algn="ctr" rotWithShape="0">
              <a:srgbClr val="000000">
                <a:alpha val="29000"/>
              </a:srgbClr>
            </a:outerShdw>
          </a:effectLst>
        </p:spPr>
      </p:pic>
      <p:sp>
        <p:nvSpPr>
          <p:cNvPr id="5" name="Title 1"/>
          <p:cNvSpPr txBox="1">
            <a:spLocks/>
          </p:cNvSpPr>
          <p:nvPr/>
        </p:nvSpPr>
        <p:spPr>
          <a:xfrm>
            <a:off x="1543050" y="1543050"/>
            <a:ext cx="6172200" cy="857250"/>
          </a:xfrm>
          <a:prstGeom prst="rect">
            <a:avLst/>
          </a:prstGeom>
        </p:spPr>
        <p:txBody>
          <a:bodyPr>
            <a:normAutofit fontScale="40000" lnSpcReduction="20000"/>
          </a:bodyPr>
          <a:lstStyle/>
          <a:p>
            <a:pPr algn="ctr">
              <a:spcBef>
                <a:spcPct val="0"/>
              </a:spcBef>
              <a:defRPr/>
            </a:pPr>
            <a:r>
              <a:rPr lang="en-US" sz="2700" dirty="0">
                <a:solidFill>
                  <a:srgbClr val="04617B"/>
                </a:solidFill>
                <a:ea typeface="+mj-ea"/>
                <a:cs typeface="+mj-cs"/>
              </a:rPr>
              <a:t>     </a:t>
            </a:r>
            <a:r>
              <a:rPr lang="en-US" sz="5250" dirty="0">
                <a:solidFill>
                  <a:srgbClr val="04617B"/>
                </a:solidFill>
                <a:ea typeface="+mj-ea"/>
                <a:cs typeface="+mj-cs"/>
              </a:rPr>
              <a:t>Example:  Problematic Placement and Design </a:t>
            </a:r>
          </a:p>
          <a:p>
            <a:pPr algn="ctr">
              <a:spcBef>
                <a:spcPct val="0"/>
              </a:spcBef>
              <a:defRPr/>
            </a:pPr>
            <a:r>
              <a:rPr lang="en-US" sz="5250" dirty="0">
                <a:solidFill>
                  <a:srgbClr val="04617B"/>
                </a:solidFill>
                <a:ea typeface="+mj-ea"/>
                <a:cs typeface="+mj-cs"/>
              </a:rPr>
              <a:t>Down Arrows in a Horizontal Curve</a:t>
            </a:r>
          </a:p>
        </p:txBody>
      </p:sp>
      <p:pic>
        <p:nvPicPr>
          <p:cNvPr id="6" name="Picture 5" descr="Picture 003.jpg"/>
          <p:cNvPicPr>
            <a:picLocks noChangeAspect="1"/>
          </p:cNvPicPr>
          <p:nvPr/>
        </p:nvPicPr>
        <p:blipFill>
          <a:blip r:embed="rId4" cstate="print"/>
          <a:stretch>
            <a:fillRect/>
          </a:stretch>
        </p:blipFill>
        <p:spPr>
          <a:xfrm>
            <a:off x="4686300" y="2600325"/>
            <a:ext cx="3314700" cy="2486025"/>
          </a:xfrm>
          <a:prstGeom prst="rect">
            <a:avLst/>
          </a:prstGeom>
          <a:effectLst>
            <a:outerShdw blurRad="139700" dist="76200" dir="18000000" algn="ctr" rotWithShape="0">
              <a:srgbClr val="000000">
                <a:alpha val="40000"/>
              </a:srgbClr>
            </a:outerShdw>
          </a:effectLst>
        </p:spPr>
      </p:pic>
      <p:sp>
        <p:nvSpPr>
          <p:cNvPr id="7" name="TextBox 6"/>
          <p:cNvSpPr txBox="1"/>
          <p:nvPr/>
        </p:nvSpPr>
        <p:spPr>
          <a:xfrm>
            <a:off x="2628900" y="5143500"/>
            <a:ext cx="800100" cy="300082"/>
          </a:xfrm>
          <a:prstGeom prst="rect">
            <a:avLst/>
          </a:prstGeom>
          <a:noFill/>
        </p:spPr>
        <p:txBody>
          <a:bodyPr wrap="square" rtlCol="0">
            <a:spAutoFit/>
          </a:bodyPr>
          <a:lstStyle/>
          <a:p>
            <a:r>
              <a:rPr lang="en-US" sz="1350" dirty="0">
                <a:solidFill>
                  <a:prstClr val="black"/>
                </a:solidFill>
              </a:rPr>
              <a:t>700 ft</a:t>
            </a:r>
          </a:p>
        </p:txBody>
      </p:sp>
      <p:sp>
        <p:nvSpPr>
          <p:cNvPr id="8" name="TextBox 7"/>
          <p:cNvSpPr txBox="1"/>
          <p:nvPr/>
        </p:nvSpPr>
        <p:spPr>
          <a:xfrm>
            <a:off x="5886450" y="5143500"/>
            <a:ext cx="800100" cy="300082"/>
          </a:xfrm>
          <a:prstGeom prst="rect">
            <a:avLst/>
          </a:prstGeom>
          <a:noFill/>
        </p:spPr>
        <p:txBody>
          <a:bodyPr wrap="square" rtlCol="0">
            <a:spAutoFit/>
          </a:bodyPr>
          <a:lstStyle/>
          <a:p>
            <a:r>
              <a:rPr lang="en-US" sz="1350" dirty="0">
                <a:solidFill>
                  <a:prstClr val="black"/>
                </a:solidFill>
              </a:rPr>
              <a:t>350 ft</a:t>
            </a:r>
          </a:p>
        </p:txBody>
      </p:sp>
      <p:cxnSp>
        <p:nvCxnSpPr>
          <p:cNvPr id="10" name="Straight Connector 9"/>
          <p:cNvCxnSpPr/>
          <p:nvPr/>
        </p:nvCxnSpPr>
        <p:spPr>
          <a:xfrm>
            <a:off x="6368796" y="3028950"/>
            <a:ext cx="0" cy="1143000"/>
          </a:xfrm>
          <a:prstGeom prst="line">
            <a:avLst/>
          </a:prstGeom>
          <a:ln w="5715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200" y="3143250"/>
            <a:ext cx="18288" cy="1371600"/>
          </a:xfrm>
          <a:prstGeom prst="line">
            <a:avLst/>
          </a:prstGeom>
          <a:ln w="6032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96446" y="3943350"/>
            <a:ext cx="377347" cy="692497"/>
          </a:xfrm>
          <a:prstGeom prst="rect">
            <a:avLst/>
          </a:prstGeom>
          <a:noFill/>
        </p:spPr>
        <p:txBody>
          <a:bodyPr wrap="none" lIns="68580" tIns="34290" rIns="68580" bIns="34290">
            <a:spAutoFit/>
          </a:bodyPr>
          <a:lstStyle/>
          <a:p>
            <a:pPr algn="ctr"/>
            <a:r>
              <a:rPr lang="en-US" sz="4050" b="1" dirty="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rPr>
              <a:t>x</a:t>
            </a:r>
          </a:p>
        </p:txBody>
      </p:sp>
      <p:sp>
        <p:nvSpPr>
          <p:cNvPr id="14" name="Rectangle 13"/>
          <p:cNvSpPr/>
          <p:nvPr/>
        </p:nvSpPr>
        <p:spPr>
          <a:xfrm>
            <a:off x="2595996" y="4286250"/>
            <a:ext cx="377347" cy="692497"/>
          </a:xfrm>
          <a:prstGeom prst="rect">
            <a:avLst/>
          </a:prstGeom>
          <a:noFill/>
        </p:spPr>
        <p:txBody>
          <a:bodyPr wrap="none" lIns="68580" tIns="34290" rIns="68580" bIns="34290">
            <a:spAutoFit/>
          </a:bodyPr>
          <a:lstStyle/>
          <a:p>
            <a:pPr algn="ctr"/>
            <a:r>
              <a:rPr lang="en-US" sz="4050" b="1" dirty="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rPr>
              <a:t>x</a:t>
            </a:r>
          </a:p>
        </p:txBody>
      </p:sp>
      <p:sp>
        <p:nvSpPr>
          <p:cNvPr id="3" name="Slide Number Placeholder 2"/>
          <p:cNvSpPr>
            <a:spLocks noGrp="1"/>
          </p:cNvSpPr>
          <p:nvPr>
            <p:ph type="sldNum" sz="quarter" idx="12"/>
          </p:nvPr>
        </p:nvSpPr>
        <p:spPr/>
        <p:txBody>
          <a:bodyPr/>
          <a:lstStyle/>
          <a:p>
            <a:r>
              <a:rPr lang="en-US"/>
              <a:t>6-</a:t>
            </a:r>
            <a:fld id="{C15BA02F-A7AA-4F98-850A-DA4286485B0E}" type="slidenum">
              <a:rPr lang="en-US" smtClean="0"/>
              <a:pPr/>
              <a:t>18</a:t>
            </a:fld>
            <a:endParaRPr lang="en-US" dirty="0"/>
          </a:p>
        </p:txBody>
      </p:sp>
    </p:spTree>
    <p:extLst>
      <p:ext uri="{BB962C8B-B14F-4D97-AF65-F5344CB8AC3E}">
        <p14:creationId xmlns:p14="http://schemas.microsoft.com/office/powerpoint/2010/main" val="329606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004.jpg"/>
          <p:cNvPicPr>
            <a:picLocks noChangeAspect="1"/>
          </p:cNvPicPr>
          <p:nvPr/>
        </p:nvPicPr>
        <p:blipFill>
          <a:blip r:embed="rId3" cstate="print"/>
          <a:stretch>
            <a:fillRect/>
          </a:stretch>
        </p:blipFill>
        <p:spPr>
          <a:xfrm>
            <a:off x="2743200" y="2343150"/>
            <a:ext cx="4114800" cy="3086100"/>
          </a:xfrm>
          <a:prstGeom prst="rect">
            <a:avLst/>
          </a:prstGeom>
          <a:effectLst>
            <a:outerShdw blurRad="88900" dist="114300" dir="7800000" algn="ctr" rotWithShape="0">
              <a:srgbClr val="000000">
                <a:alpha val="45000"/>
              </a:srgbClr>
            </a:outerShdw>
          </a:effectLst>
        </p:spPr>
      </p:pic>
      <p:sp>
        <p:nvSpPr>
          <p:cNvPr id="4" name="TextBox 3"/>
          <p:cNvSpPr txBox="1"/>
          <p:nvPr/>
        </p:nvSpPr>
        <p:spPr>
          <a:xfrm>
            <a:off x="4343400" y="5543550"/>
            <a:ext cx="800100" cy="300082"/>
          </a:xfrm>
          <a:prstGeom prst="rect">
            <a:avLst/>
          </a:prstGeom>
          <a:noFill/>
        </p:spPr>
        <p:txBody>
          <a:bodyPr wrap="square" rtlCol="0">
            <a:spAutoFit/>
          </a:bodyPr>
          <a:lstStyle/>
          <a:p>
            <a:r>
              <a:rPr lang="en-US" sz="1350" dirty="0">
                <a:solidFill>
                  <a:prstClr val="black"/>
                </a:solidFill>
              </a:rPr>
              <a:t>125 ft</a:t>
            </a:r>
          </a:p>
        </p:txBody>
      </p:sp>
      <p:cxnSp>
        <p:nvCxnSpPr>
          <p:cNvPr id="7" name="Straight Connector 6"/>
          <p:cNvCxnSpPr/>
          <p:nvPr/>
        </p:nvCxnSpPr>
        <p:spPr>
          <a:xfrm>
            <a:off x="5257800" y="2914650"/>
            <a:ext cx="0" cy="1428750"/>
          </a:xfrm>
          <a:prstGeom prst="line">
            <a:avLst/>
          </a:prstGeom>
          <a:ln w="53975" cmpd="dbl">
            <a:solidFill>
              <a:srgbClr val="FF0000"/>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67696" y="4229100"/>
            <a:ext cx="377347" cy="692497"/>
          </a:xfrm>
          <a:prstGeom prst="rect">
            <a:avLst/>
          </a:prstGeom>
          <a:noFill/>
        </p:spPr>
        <p:txBody>
          <a:bodyPr wrap="none" lIns="68580" tIns="34290" rIns="68580" bIns="34290">
            <a:spAutoFit/>
          </a:bodyPr>
          <a:lstStyle/>
          <a:p>
            <a:pPr algn="ctr"/>
            <a:r>
              <a:rPr lang="en-US" sz="4050" b="1" dirty="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rPr>
              <a:t>x</a:t>
            </a:r>
          </a:p>
        </p:txBody>
      </p:sp>
      <p:sp>
        <p:nvSpPr>
          <p:cNvPr id="9" name="Title 1"/>
          <p:cNvSpPr txBox="1">
            <a:spLocks/>
          </p:cNvSpPr>
          <p:nvPr/>
        </p:nvSpPr>
        <p:spPr>
          <a:xfrm>
            <a:off x="1543050" y="1371600"/>
            <a:ext cx="6172200" cy="857250"/>
          </a:xfrm>
          <a:prstGeom prst="rect">
            <a:avLst/>
          </a:prstGeom>
        </p:spPr>
        <p:txBody>
          <a:bodyPr>
            <a:normAutofit fontScale="40000" lnSpcReduction="20000"/>
          </a:bodyPr>
          <a:lstStyle/>
          <a:p>
            <a:pPr algn="ctr">
              <a:spcBef>
                <a:spcPct val="0"/>
              </a:spcBef>
              <a:defRPr/>
            </a:pPr>
            <a:r>
              <a:rPr lang="en-US" sz="2700" dirty="0">
                <a:solidFill>
                  <a:srgbClr val="04617B"/>
                </a:solidFill>
                <a:ea typeface="+mj-ea"/>
                <a:cs typeface="+mj-cs"/>
              </a:rPr>
              <a:t>     </a:t>
            </a:r>
            <a:r>
              <a:rPr lang="en-US" sz="5250" dirty="0">
                <a:solidFill>
                  <a:srgbClr val="04617B"/>
                </a:solidFill>
                <a:ea typeface="+mj-ea"/>
                <a:cs typeface="+mj-cs"/>
              </a:rPr>
              <a:t>Example:  Problematic Placement and Design </a:t>
            </a:r>
          </a:p>
          <a:p>
            <a:pPr algn="ctr">
              <a:spcBef>
                <a:spcPct val="0"/>
              </a:spcBef>
              <a:defRPr/>
            </a:pPr>
            <a:r>
              <a:rPr lang="en-US" sz="5250" dirty="0">
                <a:solidFill>
                  <a:srgbClr val="04617B"/>
                </a:solidFill>
                <a:ea typeface="+mj-ea"/>
                <a:cs typeface="+mj-cs"/>
              </a:rPr>
              <a:t>Down Arrows in a Horizontal Curve</a:t>
            </a:r>
          </a:p>
        </p:txBody>
      </p:sp>
      <p:sp>
        <p:nvSpPr>
          <p:cNvPr id="5" name="Slide Number Placeholder 4"/>
          <p:cNvSpPr>
            <a:spLocks noGrp="1"/>
          </p:cNvSpPr>
          <p:nvPr>
            <p:ph type="sldNum" sz="quarter" idx="12"/>
          </p:nvPr>
        </p:nvSpPr>
        <p:spPr/>
        <p:txBody>
          <a:bodyPr/>
          <a:lstStyle/>
          <a:p>
            <a:r>
              <a:rPr lang="en-US"/>
              <a:t>6-</a:t>
            </a:r>
            <a:fld id="{C15BA02F-A7AA-4F98-850A-DA4286485B0E}" type="slidenum">
              <a:rPr lang="en-US" smtClean="0"/>
              <a:pPr/>
              <a:t>19</a:t>
            </a:fld>
            <a:endParaRPr lang="en-US" dirty="0"/>
          </a:p>
        </p:txBody>
      </p:sp>
    </p:spTree>
    <p:extLst>
      <p:ext uri="{BB962C8B-B14F-4D97-AF65-F5344CB8AC3E}">
        <p14:creationId xmlns:p14="http://schemas.microsoft.com/office/powerpoint/2010/main" val="15556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3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1657350"/>
            <a:ext cx="6172200" cy="857250"/>
          </a:xfrm>
        </p:spPr>
        <p:txBody>
          <a:bodyPr>
            <a:noAutofit/>
          </a:bodyPr>
          <a:lstStyle/>
          <a:p>
            <a:r>
              <a:rPr lang="en-US" dirty="0"/>
              <a:t>   </a:t>
            </a:r>
            <a:r>
              <a:rPr lang="en-US" sz="4050" dirty="0"/>
              <a:t>Conventional Group</a:t>
            </a:r>
            <a:br>
              <a:rPr lang="en-US" sz="4050" dirty="0"/>
            </a:br>
            <a:r>
              <a:rPr lang="en-US" sz="2625" dirty="0"/>
              <a:t>     Type - Advance Guide (AG)</a:t>
            </a:r>
          </a:p>
        </p:txBody>
      </p:sp>
      <p:sp>
        <p:nvSpPr>
          <p:cNvPr id="55299" name="Rectangle 3"/>
          <p:cNvSpPr>
            <a:spLocks noGrp="1" noChangeArrowheads="1"/>
          </p:cNvSpPr>
          <p:nvPr>
            <p:ph type="body" sz="half" idx="1"/>
          </p:nvPr>
        </p:nvSpPr>
        <p:spPr>
          <a:xfrm>
            <a:off x="1485900" y="2771774"/>
            <a:ext cx="2971800" cy="3486150"/>
          </a:xfrm>
        </p:spPr>
        <p:txBody>
          <a:bodyPr>
            <a:noAutofit/>
          </a:bodyPr>
          <a:lstStyle/>
          <a:p>
            <a:pPr lvl="1">
              <a:lnSpc>
                <a:spcPct val="80000"/>
              </a:lnSpc>
            </a:pPr>
            <a:r>
              <a:rPr lang="en-US" sz="2100" dirty="0"/>
              <a:t>Shows place and/or route name </a:t>
            </a:r>
          </a:p>
          <a:p>
            <a:pPr lvl="1">
              <a:lnSpc>
                <a:spcPct val="80000"/>
              </a:lnSpc>
            </a:pPr>
            <a:r>
              <a:rPr lang="en-US" sz="2100" dirty="0"/>
              <a:t>Route number (if applicable)</a:t>
            </a:r>
          </a:p>
          <a:p>
            <a:pPr lvl="1">
              <a:lnSpc>
                <a:spcPct val="80000"/>
              </a:lnSpc>
            </a:pPr>
            <a:r>
              <a:rPr lang="en-US" sz="2100" dirty="0"/>
              <a:t>Typical advance placement distances</a:t>
            </a:r>
          </a:p>
          <a:p>
            <a:pPr lvl="2">
              <a:lnSpc>
                <a:spcPct val="80000"/>
              </a:lnSpc>
            </a:pPr>
            <a:r>
              <a:rPr lang="en-US" sz="1950" dirty="0"/>
              <a:t>2, 1, ½ mile </a:t>
            </a:r>
          </a:p>
          <a:p>
            <a:pPr lvl="1">
              <a:lnSpc>
                <a:spcPct val="80000"/>
              </a:lnSpc>
              <a:buFontTx/>
              <a:buNone/>
            </a:pPr>
            <a:r>
              <a:rPr lang="en-US" sz="1950" dirty="0"/>
              <a:t>		</a:t>
            </a:r>
          </a:p>
          <a:p>
            <a:pPr>
              <a:lnSpc>
                <a:spcPct val="80000"/>
              </a:lnSpc>
              <a:buFontTx/>
              <a:buNone/>
            </a:pPr>
            <a:r>
              <a:rPr lang="en-US" sz="1425" dirty="0"/>
              <a:t>	</a:t>
            </a:r>
          </a:p>
        </p:txBody>
      </p:sp>
      <p:pic>
        <p:nvPicPr>
          <p:cNvPr id="55302" name="Picture 6"/>
          <p:cNvPicPr>
            <a:picLocks noGrp="1" noChangeAspect="1" noChangeArrowheads="1"/>
          </p:cNvPicPr>
          <p:nvPr>
            <p:ph sz="quarter" idx="2"/>
          </p:nvPr>
        </p:nvPicPr>
        <p:blipFill>
          <a:blip r:embed="rId3" cstate="print"/>
          <a:srcRect/>
          <a:stretch>
            <a:fillRect/>
          </a:stretch>
        </p:blipFill>
        <p:spPr>
          <a:xfrm>
            <a:off x="5765469" y="2571751"/>
            <a:ext cx="1778332" cy="1828800"/>
          </a:xfrm>
          <a:noFill/>
          <a:ln/>
        </p:spPr>
      </p:pic>
      <p:sp>
        <p:nvSpPr>
          <p:cNvPr id="4" name="Slide Number Placeholder 3"/>
          <p:cNvSpPr>
            <a:spLocks noGrp="1"/>
          </p:cNvSpPr>
          <p:nvPr>
            <p:ph type="sldNum" sz="quarter" idx="12"/>
          </p:nvPr>
        </p:nvSpPr>
        <p:spPr/>
        <p:txBody>
          <a:bodyPr/>
          <a:lstStyle/>
          <a:p>
            <a:r>
              <a:rPr lang="en-US"/>
              <a:t>3-</a:t>
            </a:r>
            <a:fld id="{2B5416A2-9B01-4E7E-A312-BBF05BBF05FE}" type="slidenum">
              <a:rPr lang="en-US" smtClean="0"/>
              <a:pPr/>
              <a:t>2</a:t>
            </a:fld>
            <a:endParaRPr lang="en-US" dirty="0"/>
          </a:p>
        </p:txBody>
      </p:sp>
      <p:pic>
        <p:nvPicPr>
          <p:cNvPr id="158721" name="Picture 1"/>
          <p:cNvPicPr>
            <a:picLocks noChangeAspect="1" noChangeArrowheads="1"/>
          </p:cNvPicPr>
          <p:nvPr/>
        </p:nvPicPr>
        <p:blipFill>
          <a:blip r:embed="rId4" cstate="print"/>
          <a:srcRect/>
          <a:stretch>
            <a:fillRect/>
          </a:stretch>
        </p:blipFill>
        <p:spPr bwMode="auto">
          <a:xfrm>
            <a:off x="4171953" y="4457700"/>
            <a:ext cx="2193131" cy="1300163"/>
          </a:xfrm>
          <a:prstGeom prst="rect">
            <a:avLst/>
          </a:prstGeom>
          <a:noFill/>
          <a:ln w="9525">
            <a:noFill/>
            <a:miter lim="800000"/>
            <a:headEnd/>
            <a:tailEnd/>
          </a:ln>
        </p:spPr>
      </p:pic>
      <p:grpSp>
        <p:nvGrpSpPr>
          <p:cNvPr id="13" name="Group 12"/>
          <p:cNvGrpSpPr/>
          <p:nvPr/>
        </p:nvGrpSpPr>
        <p:grpSpPr>
          <a:xfrm>
            <a:off x="5600701" y="4114801"/>
            <a:ext cx="2278142" cy="1377181"/>
            <a:chOff x="5943600" y="4343400"/>
            <a:chExt cx="3037523" cy="1836241"/>
          </a:xfrm>
        </p:grpSpPr>
        <p:sp>
          <p:nvSpPr>
            <p:cNvPr id="11" name="Freeform 10"/>
            <p:cNvSpPr/>
            <p:nvPr/>
          </p:nvSpPr>
          <p:spPr>
            <a:xfrm>
              <a:off x="5943600" y="4495800"/>
              <a:ext cx="1524000" cy="914400"/>
            </a:xfrm>
            <a:custGeom>
              <a:avLst/>
              <a:gdLst>
                <a:gd name="connsiteX0" fmla="*/ 0 w 2174240"/>
                <a:gd name="connsiteY0" fmla="*/ 291253 h 890693"/>
                <a:gd name="connsiteX1" fmla="*/ 416560 w 2174240"/>
                <a:gd name="connsiteY1" fmla="*/ 37253 h 890693"/>
                <a:gd name="connsiteX2" fmla="*/ 873760 w 2174240"/>
                <a:gd name="connsiteY2" fmla="*/ 67733 h 890693"/>
                <a:gd name="connsiteX3" fmla="*/ 1107440 w 2174240"/>
                <a:gd name="connsiteY3" fmla="*/ 230293 h 890693"/>
                <a:gd name="connsiteX4" fmla="*/ 1564640 w 2174240"/>
                <a:gd name="connsiteY4" fmla="*/ 616373 h 890693"/>
                <a:gd name="connsiteX5" fmla="*/ 2174240 w 2174240"/>
                <a:gd name="connsiteY5" fmla="*/ 890693 h 89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240" h="890693">
                  <a:moveTo>
                    <a:pt x="0" y="291253"/>
                  </a:moveTo>
                  <a:cubicBezTo>
                    <a:pt x="135466" y="182879"/>
                    <a:pt x="270933" y="74506"/>
                    <a:pt x="416560" y="37253"/>
                  </a:cubicBezTo>
                  <a:cubicBezTo>
                    <a:pt x="562187" y="0"/>
                    <a:pt x="758613" y="35560"/>
                    <a:pt x="873760" y="67733"/>
                  </a:cubicBezTo>
                  <a:cubicBezTo>
                    <a:pt x="988907" y="99906"/>
                    <a:pt x="992293" y="138853"/>
                    <a:pt x="1107440" y="230293"/>
                  </a:cubicBezTo>
                  <a:cubicBezTo>
                    <a:pt x="1222587" y="321733"/>
                    <a:pt x="1386840" y="506306"/>
                    <a:pt x="1564640" y="616373"/>
                  </a:cubicBezTo>
                  <a:cubicBezTo>
                    <a:pt x="1742440" y="726440"/>
                    <a:pt x="2079413" y="843280"/>
                    <a:pt x="2174240" y="890693"/>
                  </a:cubicBezTo>
                </a:path>
              </a:pathLst>
            </a:custGeom>
            <a:ln w="38100">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0" name="Freeform 9"/>
            <p:cNvSpPr/>
            <p:nvPr/>
          </p:nvSpPr>
          <p:spPr>
            <a:xfrm>
              <a:off x="6847840" y="4343400"/>
              <a:ext cx="619760" cy="1066800"/>
            </a:xfrm>
            <a:custGeom>
              <a:avLst/>
              <a:gdLst>
                <a:gd name="connsiteX0" fmla="*/ 0 w 1320800"/>
                <a:gd name="connsiteY0" fmla="*/ 0 h 1493520"/>
                <a:gd name="connsiteX1" fmla="*/ 345440 w 1320800"/>
                <a:gd name="connsiteY1" fmla="*/ 802640 h 1493520"/>
                <a:gd name="connsiteX2" fmla="*/ 1320800 w 1320800"/>
                <a:gd name="connsiteY2" fmla="*/ 1493520 h 1493520"/>
              </a:gdLst>
              <a:ahLst/>
              <a:cxnLst>
                <a:cxn ang="0">
                  <a:pos x="connsiteX0" y="connsiteY0"/>
                </a:cxn>
                <a:cxn ang="0">
                  <a:pos x="connsiteX1" y="connsiteY1"/>
                </a:cxn>
                <a:cxn ang="0">
                  <a:pos x="connsiteX2" y="connsiteY2"/>
                </a:cxn>
              </a:cxnLst>
              <a:rect l="l" t="t" r="r" b="b"/>
              <a:pathLst>
                <a:path w="1320800" h="1493520">
                  <a:moveTo>
                    <a:pt x="0" y="0"/>
                  </a:moveTo>
                  <a:cubicBezTo>
                    <a:pt x="62653" y="276860"/>
                    <a:pt x="125307" y="553720"/>
                    <a:pt x="345440" y="802640"/>
                  </a:cubicBezTo>
                  <a:cubicBezTo>
                    <a:pt x="565573" y="1051560"/>
                    <a:pt x="1159933" y="1380067"/>
                    <a:pt x="1320800" y="1493520"/>
                  </a:cubicBezTo>
                </a:path>
              </a:pathLst>
            </a:cu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2" name="TextBox 11"/>
            <p:cNvSpPr txBox="1"/>
            <p:nvPr/>
          </p:nvSpPr>
          <p:spPr>
            <a:xfrm>
              <a:off x="7533323" y="4671536"/>
              <a:ext cx="1447800" cy="1508105"/>
            </a:xfrm>
            <a:prstGeom prst="rect">
              <a:avLst/>
            </a:prstGeom>
            <a:noFill/>
          </p:spPr>
          <p:txBody>
            <a:bodyPr wrap="square" rtlCol="0">
              <a:spAutoFit/>
            </a:bodyPr>
            <a:lstStyle/>
            <a:p>
              <a:r>
                <a:rPr lang="en-US" sz="1350" dirty="0"/>
                <a:t>Use White/Grn “EXIT” only once per sign</a:t>
              </a:r>
            </a:p>
          </p:txBody>
        </p:sp>
      </p:grpSp>
    </p:spTree>
    <p:extLst>
      <p:ext uri="{BB962C8B-B14F-4D97-AF65-F5344CB8AC3E}">
        <p14:creationId xmlns:p14="http://schemas.microsoft.com/office/powerpoint/2010/main" val="12910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05"/>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 calcmode="lin" valueType="num">
                                      <p:cBhvr>
                                        <p:cTn id="9" dur="500" fill="hold"/>
                                        <p:tgtEl>
                                          <p:spTgt spid="13"/>
                                        </p:tgtEl>
                                        <p:attrNameLst>
                                          <p:attrName>ppt_x</p:attrName>
                                        </p:attrNameLst>
                                      </p:cBhvr>
                                      <p:tavLst>
                                        <p:tav tm="0">
                                          <p:val>
                                            <p:strVal val="#ppt_x-.2"/>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1595287"/>
            <a:ext cx="6225268" cy="857250"/>
          </a:xfrm>
        </p:spPr>
        <p:txBody>
          <a:bodyPr>
            <a:normAutofit fontScale="90000"/>
          </a:bodyPr>
          <a:lstStyle/>
          <a:p>
            <a:pPr algn="ctr"/>
            <a:r>
              <a:rPr lang="en-US" sz="4500" dirty="0"/>
              <a:t>Diagrammatic Group</a:t>
            </a:r>
            <a:br>
              <a:rPr lang="en-US" sz="4500" dirty="0"/>
            </a:br>
            <a:endParaRPr lang="en-US" sz="2700" b="1" dirty="0"/>
          </a:p>
        </p:txBody>
      </p:sp>
      <p:sp>
        <p:nvSpPr>
          <p:cNvPr id="3" name="Text Placeholder 2"/>
          <p:cNvSpPr>
            <a:spLocks noGrp="1"/>
          </p:cNvSpPr>
          <p:nvPr>
            <p:ph type="body" sz="half" idx="1"/>
          </p:nvPr>
        </p:nvSpPr>
        <p:spPr>
          <a:xfrm>
            <a:off x="1600200" y="2228850"/>
            <a:ext cx="5486400" cy="1200150"/>
          </a:xfrm>
        </p:spPr>
        <p:txBody>
          <a:bodyPr>
            <a:normAutofit fontScale="77500" lnSpcReduction="20000"/>
          </a:bodyPr>
          <a:lstStyle/>
          <a:p>
            <a:pPr>
              <a:buClr>
                <a:schemeClr val="accent1"/>
              </a:buClr>
            </a:pPr>
            <a:r>
              <a:rPr lang="en-US" dirty="0"/>
              <a:t>Multilane exits where option lane is present</a:t>
            </a:r>
          </a:p>
          <a:p>
            <a:pPr>
              <a:buClr>
                <a:schemeClr val="accent1"/>
              </a:buClr>
            </a:pPr>
            <a:r>
              <a:rPr lang="en-US" dirty="0"/>
              <a:t>Used for splits where option lane is present</a:t>
            </a:r>
          </a:p>
          <a:p>
            <a:pPr>
              <a:buClr>
                <a:schemeClr val="accent1"/>
              </a:buClr>
            </a:pPr>
            <a:r>
              <a:rPr lang="en-US" dirty="0"/>
              <a:t>Two alternate layouts </a:t>
            </a:r>
          </a:p>
        </p:txBody>
      </p:sp>
      <p:sp>
        <p:nvSpPr>
          <p:cNvPr id="8" name="Slide Number Placeholder 7"/>
          <p:cNvSpPr>
            <a:spLocks noGrp="1"/>
          </p:cNvSpPr>
          <p:nvPr>
            <p:ph type="sldNum" sz="quarter" idx="12"/>
          </p:nvPr>
        </p:nvSpPr>
        <p:spPr/>
        <p:txBody>
          <a:bodyPr/>
          <a:lstStyle/>
          <a:p>
            <a:r>
              <a:rPr lang="en-US"/>
              <a:t>3-</a:t>
            </a:r>
            <a:fld id="{2B5416A2-9B01-4E7E-A312-BBF05BBF05FE}" type="slidenum">
              <a:rPr lang="en-US" smtClean="0"/>
              <a:pPr/>
              <a:t>20</a:t>
            </a:fld>
            <a:endParaRPr lang="en-US" dirty="0"/>
          </a:p>
        </p:txBody>
      </p:sp>
      <p:pic>
        <p:nvPicPr>
          <p:cNvPr id="5" name="Picture 2"/>
          <p:cNvPicPr>
            <a:picLocks noGrp="1" noChangeAspect="1" noChangeArrowheads="1"/>
          </p:cNvPicPr>
          <p:nvPr>
            <p:ph sz="half" idx="4294967295"/>
          </p:nvPr>
        </p:nvPicPr>
        <p:blipFill>
          <a:blip r:embed="rId3" cstate="print"/>
          <a:srcRect/>
          <a:stretch>
            <a:fillRect/>
          </a:stretch>
        </p:blipFill>
        <p:spPr bwMode="auto">
          <a:xfrm>
            <a:off x="0" y="4179888"/>
            <a:ext cx="2493963" cy="1306512"/>
          </a:xfrm>
          <a:prstGeom prst="rect">
            <a:avLst/>
          </a:prstGeom>
          <a:noFill/>
          <a:ln w="9525">
            <a:noFill/>
            <a:miter lim="800000"/>
            <a:headEnd/>
            <a:tailEnd/>
          </a:ln>
        </p:spPr>
      </p:pic>
      <p:sp>
        <p:nvSpPr>
          <p:cNvPr id="7" name="TextBox 6"/>
          <p:cNvSpPr txBox="1"/>
          <p:nvPr/>
        </p:nvSpPr>
        <p:spPr>
          <a:xfrm>
            <a:off x="1371600" y="3486150"/>
            <a:ext cx="2914650" cy="415498"/>
          </a:xfrm>
          <a:prstGeom prst="rect">
            <a:avLst/>
          </a:prstGeom>
          <a:noFill/>
        </p:spPr>
        <p:txBody>
          <a:bodyPr wrap="square" rtlCol="0">
            <a:spAutoFit/>
          </a:bodyPr>
          <a:lstStyle/>
          <a:p>
            <a:r>
              <a:rPr lang="en-US" sz="2100" b="1" dirty="0"/>
              <a:t>Arrow per lane layout</a:t>
            </a:r>
          </a:p>
        </p:txBody>
      </p:sp>
      <p:pic>
        <p:nvPicPr>
          <p:cNvPr id="13" name="Picture 6"/>
          <p:cNvPicPr>
            <a:picLocks noChangeAspect="1" noChangeArrowheads="1"/>
          </p:cNvPicPr>
          <p:nvPr/>
        </p:nvPicPr>
        <p:blipFill>
          <a:blip r:embed="rId4" cstate="print"/>
          <a:srcRect/>
          <a:stretch>
            <a:fillRect/>
          </a:stretch>
        </p:blipFill>
        <p:spPr>
          <a:xfrm>
            <a:off x="4365218" y="4000500"/>
            <a:ext cx="3511038" cy="1485900"/>
          </a:xfrm>
          <a:prstGeom prst="rect">
            <a:avLst/>
          </a:prstGeom>
          <a:noFill/>
          <a:ln/>
        </p:spPr>
      </p:pic>
      <p:sp>
        <p:nvSpPr>
          <p:cNvPr id="14" name="TextBox 13"/>
          <p:cNvSpPr txBox="1"/>
          <p:nvPr/>
        </p:nvSpPr>
        <p:spPr>
          <a:xfrm>
            <a:off x="4572000" y="3513221"/>
            <a:ext cx="2457450" cy="415498"/>
          </a:xfrm>
          <a:prstGeom prst="rect">
            <a:avLst/>
          </a:prstGeom>
          <a:noFill/>
        </p:spPr>
        <p:txBody>
          <a:bodyPr wrap="square" rtlCol="0">
            <a:spAutoFit/>
          </a:bodyPr>
          <a:lstStyle/>
          <a:p>
            <a:r>
              <a:rPr lang="en-US" sz="2100" b="1" dirty="0"/>
              <a:t>Traditional layout</a:t>
            </a:r>
          </a:p>
        </p:txBody>
      </p:sp>
    </p:spTree>
    <p:extLst>
      <p:ext uri="{BB962C8B-B14F-4D97-AF65-F5344CB8AC3E}">
        <p14:creationId xmlns:p14="http://schemas.microsoft.com/office/powerpoint/2010/main" val="91215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1595287"/>
            <a:ext cx="6225268" cy="857250"/>
          </a:xfrm>
        </p:spPr>
        <p:txBody>
          <a:bodyPr>
            <a:normAutofit fontScale="90000"/>
          </a:bodyPr>
          <a:lstStyle/>
          <a:p>
            <a:pPr algn="ctr"/>
            <a:r>
              <a:rPr lang="en-US" sz="4500" dirty="0"/>
              <a:t>Diagrammatic Group</a:t>
            </a:r>
            <a:br>
              <a:rPr lang="en-US" sz="4500" dirty="0"/>
            </a:br>
            <a:r>
              <a:rPr lang="en-US" dirty="0"/>
              <a:t> </a:t>
            </a:r>
            <a:r>
              <a:rPr lang="en-US" sz="2700" b="1" dirty="0"/>
              <a:t>Arrow Per Lane (APL)</a:t>
            </a:r>
          </a:p>
        </p:txBody>
      </p:sp>
      <p:sp>
        <p:nvSpPr>
          <p:cNvPr id="3" name="Text Placeholder 2"/>
          <p:cNvSpPr>
            <a:spLocks noGrp="1"/>
          </p:cNvSpPr>
          <p:nvPr>
            <p:ph type="body" sz="half" idx="1"/>
          </p:nvPr>
        </p:nvSpPr>
        <p:spPr>
          <a:xfrm>
            <a:off x="1543050" y="2514600"/>
            <a:ext cx="5486400" cy="1639491"/>
          </a:xfrm>
        </p:spPr>
        <p:txBody>
          <a:bodyPr>
            <a:normAutofit lnSpcReduction="10000"/>
          </a:bodyPr>
          <a:lstStyle/>
          <a:p>
            <a:pPr>
              <a:buClr>
                <a:schemeClr val="accent1"/>
              </a:buClr>
            </a:pPr>
            <a:r>
              <a:rPr lang="en-US" dirty="0"/>
              <a:t>Interchange class:  </a:t>
            </a:r>
          </a:p>
          <a:p>
            <a:pPr lvl="1"/>
            <a:r>
              <a:rPr lang="en-US" b="1" dirty="0"/>
              <a:t>Major</a:t>
            </a:r>
            <a:r>
              <a:rPr lang="en-US" dirty="0"/>
              <a:t> </a:t>
            </a:r>
            <a:r>
              <a:rPr lang="en-US" b="1" dirty="0"/>
              <a:t>– required</a:t>
            </a:r>
            <a:r>
              <a:rPr lang="en-US" dirty="0"/>
              <a:t> </a:t>
            </a:r>
          </a:p>
          <a:p>
            <a:pPr lvl="1"/>
            <a:r>
              <a:rPr lang="en-US" dirty="0"/>
              <a:t>Intermediate-</a:t>
            </a:r>
            <a:r>
              <a:rPr lang="en-US" i="1" dirty="0"/>
              <a:t>recommended </a:t>
            </a:r>
          </a:p>
          <a:p>
            <a:pPr>
              <a:buClr>
                <a:schemeClr val="accent1"/>
              </a:buClr>
            </a:pPr>
            <a:r>
              <a:rPr lang="en-US" dirty="0"/>
              <a:t>Used for </a:t>
            </a:r>
            <a:r>
              <a:rPr lang="en-US" i="1" u="sng" dirty="0"/>
              <a:t>both</a:t>
            </a:r>
            <a:r>
              <a:rPr lang="en-US" dirty="0"/>
              <a:t>  AG and ED locations</a:t>
            </a:r>
          </a:p>
        </p:txBody>
      </p:sp>
      <p:sp>
        <p:nvSpPr>
          <p:cNvPr id="7" name="Slide Number Placeholder 6"/>
          <p:cNvSpPr>
            <a:spLocks noGrp="1"/>
          </p:cNvSpPr>
          <p:nvPr>
            <p:ph type="sldNum" sz="quarter" idx="12"/>
          </p:nvPr>
        </p:nvSpPr>
        <p:spPr/>
        <p:txBody>
          <a:bodyPr/>
          <a:lstStyle/>
          <a:p>
            <a:r>
              <a:rPr lang="en-US"/>
              <a:t>3-</a:t>
            </a:r>
            <a:fld id="{2B5416A2-9B01-4E7E-A312-BBF05BBF05FE}" type="slidenum">
              <a:rPr lang="en-US" smtClean="0"/>
              <a:pPr/>
              <a:t>21</a:t>
            </a:fld>
            <a:endParaRPr lang="en-US" dirty="0"/>
          </a:p>
        </p:txBody>
      </p:sp>
      <p:pic>
        <p:nvPicPr>
          <p:cNvPr id="5" name="Picture 2"/>
          <p:cNvPicPr>
            <a:picLocks noGrp="1" noChangeAspect="1" noChangeArrowheads="1"/>
          </p:cNvPicPr>
          <p:nvPr>
            <p:ph sz="half" idx="4294967295"/>
          </p:nvPr>
        </p:nvPicPr>
        <p:blipFill>
          <a:blip r:embed="rId3" cstate="print"/>
          <a:srcRect/>
          <a:stretch>
            <a:fillRect/>
          </a:stretch>
        </p:blipFill>
        <p:spPr bwMode="auto">
          <a:xfrm>
            <a:off x="5486400" y="4084638"/>
            <a:ext cx="3657600" cy="1916112"/>
          </a:xfrm>
          <a:prstGeom prst="rect">
            <a:avLst/>
          </a:prstGeom>
          <a:noFill/>
          <a:ln w="9525">
            <a:noFill/>
            <a:miter lim="800000"/>
            <a:headEnd/>
            <a:tailEnd/>
          </a:ln>
        </p:spPr>
      </p:pic>
    </p:spTree>
    <p:extLst>
      <p:ext uri="{BB962C8B-B14F-4D97-AF65-F5344CB8AC3E}">
        <p14:creationId xmlns:p14="http://schemas.microsoft.com/office/powerpoint/2010/main" val="73523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3-</a:t>
            </a:r>
            <a:fld id="{2B5416A2-9B01-4E7E-A312-BBF05BBF05FE}" type="slidenum">
              <a:rPr lang="en-US" smtClean="0"/>
              <a:pPr/>
              <a:t>22</a:t>
            </a:fld>
            <a:endParaRPr lang="en-US" dirty="0"/>
          </a:p>
        </p:txBody>
      </p:sp>
      <p:sp>
        <p:nvSpPr>
          <p:cNvPr id="2" name="Title 1"/>
          <p:cNvSpPr>
            <a:spLocks noGrp="1"/>
          </p:cNvSpPr>
          <p:nvPr>
            <p:ph type="title" idx="4294967295"/>
          </p:nvPr>
        </p:nvSpPr>
        <p:spPr>
          <a:xfrm>
            <a:off x="2628900" y="1222375"/>
            <a:ext cx="6515100" cy="720725"/>
          </a:xfrm>
        </p:spPr>
        <p:txBody>
          <a:bodyPr>
            <a:noAutofit/>
          </a:bodyPr>
          <a:lstStyle/>
          <a:p>
            <a:r>
              <a:rPr lang="en-US" sz="3150" dirty="0">
                <a:solidFill>
                  <a:schemeClr val="accent1">
                    <a:lumMod val="75000"/>
                  </a:schemeClr>
                </a:solidFill>
              </a:rPr>
              <a:t>MUTCD Interchange Classification</a:t>
            </a:r>
          </a:p>
        </p:txBody>
      </p:sp>
      <p:sp>
        <p:nvSpPr>
          <p:cNvPr id="5" name="Content Placeholder 4"/>
          <p:cNvSpPr>
            <a:spLocks noGrp="1"/>
          </p:cNvSpPr>
          <p:nvPr>
            <p:ph sz="quarter" idx="4294967295"/>
          </p:nvPr>
        </p:nvSpPr>
        <p:spPr>
          <a:xfrm>
            <a:off x="0" y="1943100"/>
            <a:ext cx="6369050" cy="1943100"/>
          </a:xfrm>
        </p:spPr>
        <p:txBody>
          <a:bodyPr>
            <a:noAutofit/>
          </a:bodyPr>
          <a:lstStyle/>
          <a:p>
            <a:pPr marL="0" indent="0">
              <a:buNone/>
            </a:pPr>
            <a:r>
              <a:rPr lang="en-US" sz="2700" u="sng" dirty="0"/>
              <a:t>MAJOR</a:t>
            </a:r>
          </a:p>
          <a:p>
            <a:r>
              <a:rPr lang="en-US" sz="1800" dirty="0"/>
              <a:t>Interchanges with other freeways, expressways, or high-volume multi-lane highways (arterials or major rural routes) where the volume of interchanging traffic is heavy or includes many road users unfamiliar with the area</a:t>
            </a:r>
          </a:p>
          <a:p>
            <a:endParaRPr lang="en-US" sz="1800" dirty="0"/>
          </a:p>
        </p:txBody>
      </p:sp>
      <p:sp>
        <p:nvSpPr>
          <p:cNvPr id="16" name="Rectangle 15"/>
          <p:cNvSpPr/>
          <p:nvPr/>
        </p:nvSpPr>
        <p:spPr>
          <a:xfrm>
            <a:off x="7078770" y="951124"/>
            <a:ext cx="580608" cy="300082"/>
          </a:xfrm>
          <a:prstGeom prst="rect">
            <a:avLst/>
          </a:prstGeom>
        </p:spPr>
        <p:txBody>
          <a:bodyPr wrap="none">
            <a:spAutoFit/>
          </a:bodyPr>
          <a:lstStyle/>
          <a:p>
            <a:r>
              <a:rPr lang="en-US" sz="1350" b="1" dirty="0">
                <a:solidFill>
                  <a:schemeClr val="bg1"/>
                </a:solidFill>
              </a:rPr>
              <a:t>2E.32</a:t>
            </a:r>
          </a:p>
        </p:txBody>
      </p:sp>
      <p:pic>
        <p:nvPicPr>
          <p:cNvPr id="156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464" y="3771900"/>
            <a:ext cx="3078634" cy="18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89464" y="5680890"/>
            <a:ext cx="2038924" cy="230832"/>
          </a:xfrm>
          <a:prstGeom prst="rect">
            <a:avLst/>
          </a:prstGeom>
          <a:noFill/>
        </p:spPr>
        <p:txBody>
          <a:bodyPr wrap="square" rtlCol="0">
            <a:spAutoFit/>
          </a:bodyPr>
          <a:lstStyle/>
          <a:p>
            <a:r>
              <a:rPr lang="en-US" sz="900" dirty="0">
                <a:latin typeface="Arial Narrow" panose="020B0606020202030204" pitchFamily="34" charset="0"/>
              </a:rPr>
              <a:t>Photo Credit: Mark Doctor, FHWA</a:t>
            </a:r>
          </a:p>
        </p:txBody>
      </p:sp>
    </p:spTree>
    <p:extLst>
      <p:ext uri="{BB962C8B-B14F-4D97-AF65-F5344CB8AC3E}">
        <p14:creationId xmlns:p14="http://schemas.microsoft.com/office/powerpoint/2010/main" val="2715558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3-</a:t>
            </a:r>
            <a:fld id="{2B5416A2-9B01-4E7E-A312-BBF05BBF05FE}" type="slidenum">
              <a:rPr lang="en-US" smtClean="0"/>
              <a:pPr/>
              <a:t>23</a:t>
            </a:fld>
            <a:endParaRPr lang="en-US" dirty="0"/>
          </a:p>
        </p:txBody>
      </p:sp>
      <p:sp>
        <p:nvSpPr>
          <p:cNvPr id="2" name="Title 1"/>
          <p:cNvSpPr>
            <a:spLocks noGrp="1"/>
          </p:cNvSpPr>
          <p:nvPr>
            <p:ph type="title" idx="4294967295"/>
          </p:nvPr>
        </p:nvSpPr>
        <p:spPr>
          <a:xfrm>
            <a:off x="2628900" y="1220788"/>
            <a:ext cx="6515100" cy="857250"/>
          </a:xfrm>
        </p:spPr>
        <p:txBody>
          <a:bodyPr>
            <a:noAutofit/>
          </a:bodyPr>
          <a:lstStyle/>
          <a:p>
            <a:r>
              <a:rPr lang="en-US" sz="3150" dirty="0">
                <a:solidFill>
                  <a:schemeClr val="accent1">
                    <a:lumMod val="75000"/>
                  </a:schemeClr>
                </a:solidFill>
              </a:rPr>
              <a:t>MUTCD Interchange Classification</a:t>
            </a:r>
          </a:p>
        </p:txBody>
      </p:sp>
      <p:sp>
        <p:nvSpPr>
          <p:cNvPr id="5" name="Content Placeholder 4"/>
          <p:cNvSpPr>
            <a:spLocks noGrp="1"/>
          </p:cNvSpPr>
          <p:nvPr>
            <p:ph sz="quarter" idx="4294967295"/>
          </p:nvPr>
        </p:nvSpPr>
        <p:spPr>
          <a:xfrm>
            <a:off x="0" y="2286000"/>
            <a:ext cx="3132138" cy="2571750"/>
          </a:xfrm>
        </p:spPr>
        <p:txBody>
          <a:bodyPr>
            <a:noAutofit/>
          </a:bodyPr>
          <a:lstStyle/>
          <a:p>
            <a:pPr marL="0" indent="0">
              <a:buNone/>
            </a:pPr>
            <a:r>
              <a:rPr lang="en-US" sz="2700" u="sng" dirty="0"/>
              <a:t>MINOR</a:t>
            </a:r>
          </a:p>
          <a:p>
            <a:r>
              <a:rPr lang="en-US" sz="1800" dirty="0"/>
              <a:t>Interchanges where traffic is local and very light</a:t>
            </a:r>
          </a:p>
          <a:p>
            <a:endParaRPr lang="en-US" sz="1800" dirty="0"/>
          </a:p>
          <a:p>
            <a:r>
              <a:rPr lang="en-US" sz="1800" dirty="0"/>
              <a:t>Sum of exit volumes is estimated to be &lt; 100 vehicles per day in design year </a:t>
            </a:r>
            <a:endParaRPr lang="en-US" sz="1800" dirty="0">
              <a:solidFill>
                <a:schemeClr val="accent1">
                  <a:lumMod val="75000"/>
                </a:schemeClr>
              </a:solidFill>
            </a:endParaRPr>
          </a:p>
        </p:txBody>
      </p:sp>
      <p:sp>
        <p:nvSpPr>
          <p:cNvPr id="16" name="Rectangle 15"/>
          <p:cNvSpPr/>
          <p:nvPr/>
        </p:nvSpPr>
        <p:spPr>
          <a:xfrm>
            <a:off x="7078770" y="951124"/>
            <a:ext cx="580608" cy="300082"/>
          </a:xfrm>
          <a:prstGeom prst="rect">
            <a:avLst/>
          </a:prstGeom>
        </p:spPr>
        <p:txBody>
          <a:bodyPr wrap="none">
            <a:spAutoFit/>
          </a:bodyPr>
          <a:lstStyle/>
          <a:p>
            <a:r>
              <a:rPr lang="en-US" sz="1350" b="1" dirty="0">
                <a:solidFill>
                  <a:schemeClr val="bg1"/>
                </a:solidFill>
              </a:rPr>
              <a:t>2E.32</a:t>
            </a:r>
          </a:p>
        </p:txBody>
      </p:sp>
      <p:pic>
        <p:nvPicPr>
          <p:cNvPr id="155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9488" y="2914650"/>
            <a:ext cx="3211830" cy="229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73885" y="5290999"/>
            <a:ext cx="2038924" cy="230832"/>
          </a:xfrm>
          <a:prstGeom prst="rect">
            <a:avLst/>
          </a:prstGeom>
          <a:noFill/>
        </p:spPr>
        <p:txBody>
          <a:bodyPr wrap="square" rtlCol="0">
            <a:spAutoFit/>
          </a:bodyPr>
          <a:lstStyle/>
          <a:p>
            <a:r>
              <a:rPr lang="en-US" sz="900" dirty="0">
                <a:latin typeface="Arial Narrow" panose="020B0606020202030204" pitchFamily="34" charset="0"/>
              </a:rPr>
              <a:t>Photo Credit: Mark Doctor, FHWA</a:t>
            </a:r>
          </a:p>
        </p:txBody>
      </p:sp>
    </p:spTree>
    <p:extLst>
      <p:ext uri="{BB962C8B-B14F-4D97-AF65-F5344CB8AC3E}">
        <p14:creationId xmlns:p14="http://schemas.microsoft.com/office/powerpoint/2010/main" val="68025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3-</a:t>
            </a:r>
            <a:fld id="{2B5416A2-9B01-4E7E-A312-BBF05BBF05FE}" type="slidenum">
              <a:rPr lang="en-US" smtClean="0"/>
              <a:pPr/>
              <a:t>24</a:t>
            </a:fld>
            <a:endParaRPr lang="en-US" dirty="0"/>
          </a:p>
        </p:txBody>
      </p:sp>
      <p:sp>
        <p:nvSpPr>
          <p:cNvPr id="2" name="Title 1"/>
          <p:cNvSpPr>
            <a:spLocks noGrp="1"/>
          </p:cNvSpPr>
          <p:nvPr>
            <p:ph type="title" idx="4294967295"/>
          </p:nvPr>
        </p:nvSpPr>
        <p:spPr>
          <a:xfrm>
            <a:off x="2628900" y="1220788"/>
            <a:ext cx="6515100" cy="857250"/>
          </a:xfrm>
        </p:spPr>
        <p:txBody>
          <a:bodyPr>
            <a:noAutofit/>
          </a:bodyPr>
          <a:lstStyle/>
          <a:p>
            <a:r>
              <a:rPr lang="en-US" sz="3150" dirty="0">
                <a:solidFill>
                  <a:schemeClr val="accent1">
                    <a:lumMod val="75000"/>
                  </a:schemeClr>
                </a:solidFill>
              </a:rPr>
              <a:t>MUTCD Interchange Classification</a:t>
            </a:r>
          </a:p>
        </p:txBody>
      </p:sp>
      <p:sp>
        <p:nvSpPr>
          <p:cNvPr id="5" name="Content Placeholder 4"/>
          <p:cNvSpPr>
            <a:spLocks noGrp="1"/>
          </p:cNvSpPr>
          <p:nvPr>
            <p:ph sz="quarter" idx="4294967295"/>
          </p:nvPr>
        </p:nvSpPr>
        <p:spPr>
          <a:xfrm>
            <a:off x="0" y="2286000"/>
            <a:ext cx="6245225" cy="2571750"/>
          </a:xfrm>
        </p:spPr>
        <p:txBody>
          <a:bodyPr>
            <a:noAutofit/>
          </a:bodyPr>
          <a:lstStyle/>
          <a:p>
            <a:pPr marL="0" indent="0">
              <a:buNone/>
            </a:pPr>
            <a:r>
              <a:rPr lang="en-US" sz="2700" u="sng" dirty="0"/>
              <a:t>INTERMEDIATE</a:t>
            </a:r>
          </a:p>
          <a:p>
            <a:r>
              <a:rPr lang="en-US" sz="1800" dirty="0"/>
              <a:t>Interchanges with urban and rural routes not in the category of major or minor </a:t>
            </a:r>
          </a:p>
          <a:p>
            <a:endParaRPr lang="en-US" sz="1800" dirty="0"/>
          </a:p>
        </p:txBody>
      </p:sp>
      <p:sp>
        <p:nvSpPr>
          <p:cNvPr id="16" name="Rectangle 15"/>
          <p:cNvSpPr/>
          <p:nvPr/>
        </p:nvSpPr>
        <p:spPr>
          <a:xfrm>
            <a:off x="7078771" y="951124"/>
            <a:ext cx="623889" cy="323165"/>
          </a:xfrm>
          <a:prstGeom prst="rect">
            <a:avLst/>
          </a:prstGeom>
        </p:spPr>
        <p:txBody>
          <a:bodyPr wrap="none">
            <a:spAutoFit/>
          </a:bodyPr>
          <a:lstStyle/>
          <a:p>
            <a:r>
              <a:rPr lang="en-US" sz="1500" b="1" dirty="0">
                <a:solidFill>
                  <a:schemeClr val="bg1"/>
                </a:solidFill>
              </a:rPr>
              <a:t>2E.32</a:t>
            </a:r>
          </a:p>
        </p:txBody>
      </p:sp>
      <p:pic>
        <p:nvPicPr>
          <p:cNvPr id="157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004" y="3456634"/>
            <a:ext cx="3157538" cy="209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25005" y="5542391"/>
            <a:ext cx="2038924" cy="230832"/>
          </a:xfrm>
          <a:prstGeom prst="rect">
            <a:avLst/>
          </a:prstGeom>
          <a:noFill/>
        </p:spPr>
        <p:txBody>
          <a:bodyPr wrap="square" rtlCol="0">
            <a:spAutoFit/>
          </a:bodyPr>
          <a:lstStyle/>
          <a:p>
            <a:r>
              <a:rPr lang="en-US" sz="900" dirty="0">
                <a:latin typeface="Arial Narrow" panose="020B0606020202030204" pitchFamily="34" charset="0"/>
              </a:rPr>
              <a:t>Photo Credit: Mark Doctor, FHWA</a:t>
            </a:r>
          </a:p>
        </p:txBody>
      </p:sp>
    </p:spTree>
    <p:extLst>
      <p:ext uri="{BB962C8B-B14F-4D97-AF65-F5344CB8AC3E}">
        <p14:creationId xmlns:p14="http://schemas.microsoft.com/office/powerpoint/2010/main" val="2970804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36BDD-2973-421E-AD08-1EFA84E7745E}"/>
              </a:ext>
            </a:extLst>
          </p:cNvPr>
          <p:cNvPicPr>
            <a:picLocks noChangeAspect="1"/>
          </p:cNvPicPr>
          <p:nvPr/>
        </p:nvPicPr>
        <p:blipFill>
          <a:blip r:embed="rId2"/>
          <a:stretch>
            <a:fillRect/>
          </a:stretch>
        </p:blipFill>
        <p:spPr>
          <a:xfrm>
            <a:off x="1005947" y="1379100"/>
            <a:ext cx="3431381" cy="4310356"/>
          </a:xfrm>
          <a:prstGeom prst="rect">
            <a:avLst/>
          </a:prstGeom>
        </p:spPr>
      </p:pic>
      <p:pic>
        <p:nvPicPr>
          <p:cNvPr id="3" name="Picture 2">
            <a:extLst>
              <a:ext uri="{FF2B5EF4-FFF2-40B4-BE49-F238E27FC236}">
                <a16:creationId xmlns:a16="http://schemas.microsoft.com/office/drawing/2014/main" id="{28541C67-B619-4554-8B95-6B4B030B9BA9}"/>
              </a:ext>
            </a:extLst>
          </p:cNvPr>
          <p:cNvPicPr>
            <a:picLocks noChangeAspect="1"/>
          </p:cNvPicPr>
          <p:nvPr/>
        </p:nvPicPr>
        <p:blipFill>
          <a:blip r:embed="rId3"/>
          <a:stretch>
            <a:fillRect/>
          </a:stretch>
        </p:blipFill>
        <p:spPr>
          <a:xfrm>
            <a:off x="5995422" y="2741673"/>
            <a:ext cx="1261697" cy="1585210"/>
          </a:xfrm>
          <a:prstGeom prst="rect">
            <a:avLst/>
          </a:prstGeom>
        </p:spPr>
      </p:pic>
      <p:sp>
        <p:nvSpPr>
          <p:cNvPr id="4" name="TextBox 3">
            <a:extLst>
              <a:ext uri="{FF2B5EF4-FFF2-40B4-BE49-F238E27FC236}">
                <a16:creationId xmlns:a16="http://schemas.microsoft.com/office/drawing/2014/main" id="{24D1C7E1-1AA2-4E7F-A516-F75DF2F45853}"/>
              </a:ext>
            </a:extLst>
          </p:cNvPr>
          <p:cNvSpPr txBox="1"/>
          <p:nvPr/>
        </p:nvSpPr>
        <p:spPr>
          <a:xfrm>
            <a:off x="4710660" y="1379100"/>
            <a:ext cx="3919599" cy="1107996"/>
          </a:xfrm>
          <a:prstGeom prst="rect">
            <a:avLst/>
          </a:prstGeom>
          <a:noFill/>
        </p:spPr>
        <p:txBody>
          <a:bodyPr wrap="none" rtlCol="0">
            <a:spAutoFit/>
          </a:bodyPr>
          <a:lstStyle/>
          <a:p>
            <a:r>
              <a:rPr lang="en-US" sz="3300" b="1" dirty="0"/>
              <a:t>If not using APL </a:t>
            </a:r>
          </a:p>
          <a:p>
            <a:r>
              <a:rPr lang="en-US" sz="3300" b="1" dirty="0"/>
              <a:t>with an option lane…</a:t>
            </a:r>
          </a:p>
        </p:txBody>
      </p:sp>
    </p:spTree>
    <p:extLst>
      <p:ext uri="{BB962C8B-B14F-4D97-AF65-F5344CB8AC3E}">
        <p14:creationId xmlns:p14="http://schemas.microsoft.com/office/powerpoint/2010/main" val="2367504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DD948D-913F-4205-BB0B-32F5BEE84883}"/>
              </a:ext>
            </a:extLst>
          </p:cNvPr>
          <p:cNvSpPr txBox="1"/>
          <p:nvPr/>
        </p:nvSpPr>
        <p:spPr>
          <a:xfrm>
            <a:off x="3537857" y="2555422"/>
            <a:ext cx="4724400" cy="507831"/>
          </a:xfrm>
          <a:prstGeom prst="rect">
            <a:avLst/>
          </a:prstGeom>
          <a:noFill/>
        </p:spPr>
        <p:txBody>
          <a:bodyPr wrap="square" rtlCol="0">
            <a:spAutoFit/>
          </a:bodyPr>
          <a:lstStyle/>
          <a:p>
            <a:endParaRPr lang="en-US" sz="1350" dirty="0"/>
          </a:p>
          <a:p>
            <a:endParaRPr lang="en-US" sz="1350" dirty="0"/>
          </a:p>
        </p:txBody>
      </p:sp>
      <p:sp>
        <p:nvSpPr>
          <p:cNvPr id="4" name="Rectangle 3">
            <a:extLst>
              <a:ext uri="{FF2B5EF4-FFF2-40B4-BE49-F238E27FC236}">
                <a16:creationId xmlns:a16="http://schemas.microsoft.com/office/drawing/2014/main" id="{2E083E35-4E8D-4B76-BAA1-19F9997FA672}"/>
              </a:ext>
            </a:extLst>
          </p:cNvPr>
          <p:cNvSpPr/>
          <p:nvPr/>
        </p:nvSpPr>
        <p:spPr>
          <a:xfrm>
            <a:off x="512723" y="1898528"/>
            <a:ext cx="8371115" cy="4178067"/>
          </a:xfrm>
          <a:prstGeom prst="rect">
            <a:avLst/>
          </a:prstGeom>
        </p:spPr>
        <p:txBody>
          <a:bodyPr wrap="square">
            <a:spAutoFit/>
          </a:bodyPr>
          <a:lstStyle/>
          <a:p>
            <a:r>
              <a:rPr lang="en-US" b="1" dirty="0"/>
              <a:t>“Overhead Arrow-per-Lane guide signs </a:t>
            </a:r>
            <a:r>
              <a:rPr lang="en-US" b="1" u="sng" dirty="0"/>
              <a:t>shall</a:t>
            </a:r>
            <a:r>
              <a:rPr lang="en-US" b="1" dirty="0"/>
              <a:t> be used on </a:t>
            </a:r>
            <a:r>
              <a:rPr lang="en-US" b="1" u="sng" dirty="0"/>
              <a:t>all new or reconstructed </a:t>
            </a:r>
            <a:r>
              <a:rPr lang="en-US" b="1" dirty="0"/>
              <a:t>freeways and Expressways…”</a:t>
            </a:r>
          </a:p>
          <a:p>
            <a:endParaRPr lang="en-US" b="1" dirty="0"/>
          </a:p>
          <a:p>
            <a:r>
              <a:rPr lang="en-US" b="1" dirty="0"/>
              <a:t>Option:</a:t>
            </a:r>
          </a:p>
          <a:p>
            <a:r>
              <a:rPr lang="en-US" b="1" dirty="0"/>
              <a:t>“At existing or non-reconstructed locations where Exit Direction and Pull-Through signs exist at the theoretical gore, the existing sign support structure may remain in place, continuing to use Exit Direction and Pull-Through signs, in conjunction with a replacement of the advance signs using the Overhead Arrow-per-Lane guide sign design.”</a:t>
            </a:r>
          </a:p>
          <a:p>
            <a:endParaRPr lang="en-US" b="1" dirty="0"/>
          </a:p>
          <a:p>
            <a:r>
              <a:rPr lang="en-US" b="1" dirty="0"/>
              <a:t>“The Overhead Arrow-per-Lane guide sign at the exit shall not be located at or near the theoretical gore.”</a:t>
            </a:r>
          </a:p>
          <a:p>
            <a:endParaRPr lang="en-US" b="1" dirty="0"/>
          </a:p>
          <a:p>
            <a:endParaRPr lang="en-US" b="1" dirty="0"/>
          </a:p>
          <a:p>
            <a:endParaRPr lang="en-US" sz="1350" dirty="0"/>
          </a:p>
        </p:txBody>
      </p:sp>
      <p:sp>
        <p:nvSpPr>
          <p:cNvPr id="6" name="TextBox 5">
            <a:extLst>
              <a:ext uri="{FF2B5EF4-FFF2-40B4-BE49-F238E27FC236}">
                <a16:creationId xmlns:a16="http://schemas.microsoft.com/office/drawing/2014/main" id="{12FB471D-6635-4B3C-B2BB-D9664CF54707}"/>
              </a:ext>
            </a:extLst>
          </p:cNvPr>
          <p:cNvSpPr txBox="1"/>
          <p:nvPr/>
        </p:nvSpPr>
        <p:spPr>
          <a:xfrm>
            <a:off x="2231572" y="1090527"/>
            <a:ext cx="4977645" cy="600164"/>
          </a:xfrm>
          <a:prstGeom prst="rect">
            <a:avLst/>
          </a:prstGeom>
          <a:noFill/>
        </p:spPr>
        <p:txBody>
          <a:bodyPr wrap="none" rtlCol="0">
            <a:spAutoFit/>
          </a:bodyPr>
          <a:lstStyle/>
          <a:p>
            <a:r>
              <a:rPr lang="en-US" sz="3300" dirty="0"/>
              <a:t>When to Implement APL???</a:t>
            </a:r>
          </a:p>
        </p:txBody>
      </p:sp>
    </p:spTree>
    <p:extLst>
      <p:ext uri="{BB962C8B-B14F-4D97-AF65-F5344CB8AC3E}">
        <p14:creationId xmlns:p14="http://schemas.microsoft.com/office/powerpoint/2010/main" val="159605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B95CD-15B8-4AC2-8168-57B383E56BED}"/>
              </a:ext>
            </a:extLst>
          </p:cNvPr>
          <p:cNvPicPr>
            <a:picLocks noChangeAspect="1"/>
          </p:cNvPicPr>
          <p:nvPr/>
        </p:nvPicPr>
        <p:blipFill>
          <a:blip r:embed="rId2"/>
          <a:stretch>
            <a:fillRect/>
          </a:stretch>
        </p:blipFill>
        <p:spPr>
          <a:xfrm>
            <a:off x="838103" y="2057048"/>
            <a:ext cx="3692702" cy="2802576"/>
          </a:xfrm>
          <a:prstGeom prst="rect">
            <a:avLst/>
          </a:prstGeom>
        </p:spPr>
      </p:pic>
      <p:pic>
        <p:nvPicPr>
          <p:cNvPr id="3" name="Picture 2">
            <a:extLst>
              <a:ext uri="{FF2B5EF4-FFF2-40B4-BE49-F238E27FC236}">
                <a16:creationId xmlns:a16="http://schemas.microsoft.com/office/drawing/2014/main" id="{4B1E795F-5B4C-4C9B-AB99-6AB7794C274F}"/>
              </a:ext>
            </a:extLst>
          </p:cNvPr>
          <p:cNvPicPr>
            <a:picLocks noChangeAspect="1"/>
          </p:cNvPicPr>
          <p:nvPr/>
        </p:nvPicPr>
        <p:blipFill>
          <a:blip r:embed="rId3"/>
          <a:stretch>
            <a:fillRect/>
          </a:stretch>
        </p:blipFill>
        <p:spPr>
          <a:xfrm>
            <a:off x="5029610" y="2057047"/>
            <a:ext cx="4057443" cy="2723878"/>
          </a:xfrm>
          <a:prstGeom prst="rect">
            <a:avLst/>
          </a:prstGeom>
        </p:spPr>
      </p:pic>
      <p:sp>
        <p:nvSpPr>
          <p:cNvPr id="4" name="TextBox 3">
            <a:extLst>
              <a:ext uri="{FF2B5EF4-FFF2-40B4-BE49-F238E27FC236}">
                <a16:creationId xmlns:a16="http://schemas.microsoft.com/office/drawing/2014/main" id="{B1D5005A-7ECD-4F72-99B0-CFB18D94B991}"/>
              </a:ext>
            </a:extLst>
          </p:cNvPr>
          <p:cNvSpPr txBox="1"/>
          <p:nvPr/>
        </p:nvSpPr>
        <p:spPr>
          <a:xfrm>
            <a:off x="3161719" y="1239500"/>
            <a:ext cx="3778727" cy="461665"/>
          </a:xfrm>
          <a:prstGeom prst="rect">
            <a:avLst/>
          </a:prstGeom>
          <a:noFill/>
        </p:spPr>
        <p:txBody>
          <a:bodyPr wrap="none" rtlCol="0">
            <a:spAutoFit/>
          </a:bodyPr>
          <a:lstStyle/>
          <a:p>
            <a:r>
              <a:rPr lang="en-US" sz="2400" b="1" dirty="0"/>
              <a:t>Exit Direction Truss Location</a:t>
            </a:r>
          </a:p>
        </p:txBody>
      </p:sp>
    </p:spTree>
    <p:extLst>
      <p:ext uri="{BB962C8B-B14F-4D97-AF65-F5344CB8AC3E}">
        <p14:creationId xmlns:p14="http://schemas.microsoft.com/office/powerpoint/2010/main" val="357183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4C22E1-E409-4649-97C8-21BBAEC0CFF6}"/>
              </a:ext>
            </a:extLst>
          </p:cNvPr>
          <p:cNvSpPr/>
          <p:nvPr/>
        </p:nvSpPr>
        <p:spPr>
          <a:xfrm>
            <a:off x="1225446" y="1947785"/>
            <a:ext cx="5632554" cy="2677656"/>
          </a:xfrm>
          <a:prstGeom prst="rect">
            <a:avLst/>
          </a:prstGeom>
        </p:spPr>
        <p:txBody>
          <a:bodyPr wrap="square">
            <a:spAutoFit/>
          </a:bodyPr>
          <a:lstStyle/>
          <a:p>
            <a:r>
              <a:rPr lang="en-US" sz="2400" b="1" dirty="0"/>
              <a:t>Interpretation Letter 2(09)-5(I)</a:t>
            </a:r>
          </a:p>
          <a:p>
            <a:endParaRPr lang="en-US" sz="2400" b="1" u="sng" dirty="0"/>
          </a:p>
          <a:p>
            <a:pPr marL="257175" indent="-257175">
              <a:buFont typeface="Arial" panose="020B0604020202020204" pitchFamily="34" charset="0"/>
              <a:buChar char="•"/>
            </a:pPr>
            <a:r>
              <a:rPr lang="en-US" sz="2400" dirty="0"/>
              <a:t>widening or reconfiguration of the travel lanes</a:t>
            </a:r>
          </a:p>
          <a:p>
            <a:pPr marL="257175" indent="-257175">
              <a:buFont typeface="Arial" panose="020B0604020202020204" pitchFamily="34" charset="0"/>
              <a:buChar char="•"/>
            </a:pPr>
            <a:endParaRPr lang="en-US" sz="2400" dirty="0"/>
          </a:p>
          <a:p>
            <a:pPr marL="257175" indent="-257175">
              <a:buFont typeface="Arial" panose="020B0604020202020204" pitchFamily="34" charset="0"/>
              <a:buChar char="•"/>
            </a:pPr>
            <a:r>
              <a:rPr lang="en-US" sz="2400" dirty="0"/>
              <a:t>if the existing sign support structure is to remain</a:t>
            </a:r>
          </a:p>
        </p:txBody>
      </p:sp>
    </p:spTree>
    <p:extLst>
      <p:ext uri="{BB962C8B-B14F-4D97-AF65-F5344CB8AC3E}">
        <p14:creationId xmlns:p14="http://schemas.microsoft.com/office/powerpoint/2010/main" val="543715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685925" y="1137744"/>
            <a:ext cx="5543550" cy="857250"/>
          </a:xfrm>
        </p:spPr>
        <p:txBody>
          <a:bodyPr>
            <a:normAutofit/>
          </a:bodyPr>
          <a:lstStyle/>
          <a:p>
            <a:pPr algn="ctr"/>
            <a:r>
              <a:rPr lang="en-US" sz="4050" dirty="0"/>
              <a:t>Diagrammatic Group</a:t>
            </a:r>
          </a:p>
        </p:txBody>
      </p:sp>
      <p:sp>
        <p:nvSpPr>
          <p:cNvPr id="58372" name="Rectangle 4"/>
          <p:cNvSpPr>
            <a:spLocks noGrp="1" noChangeArrowheads="1"/>
          </p:cNvSpPr>
          <p:nvPr>
            <p:ph type="body" sz="half" idx="1"/>
          </p:nvPr>
        </p:nvSpPr>
        <p:spPr>
          <a:xfrm>
            <a:off x="1714500" y="2400300"/>
            <a:ext cx="5943600" cy="2000250"/>
          </a:xfrm>
        </p:spPr>
        <p:txBody>
          <a:bodyPr>
            <a:normAutofit fontScale="77500" lnSpcReduction="20000"/>
          </a:bodyPr>
          <a:lstStyle/>
          <a:p>
            <a:pPr>
              <a:buClr>
                <a:schemeClr val="accent1"/>
              </a:buClr>
            </a:pPr>
            <a:r>
              <a:rPr lang="en-US" dirty="0"/>
              <a:t>Interchange class:  </a:t>
            </a:r>
          </a:p>
          <a:p>
            <a:pPr lvl="1"/>
            <a:r>
              <a:rPr lang="en-US" b="1" dirty="0"/>
              <a:t>Major</a:t>
            </a:r>
            <a:r>
              <a:rPr lang="en-US" dirty="0"/>
              <a:t> </a:t>
            </a:r>
            <a:r>
              <a:rPr lang="en-US" b="1" dirty="0"/>
              <a:t>– required</a:t>
            </a:r>
            <a:r>
              <a:rPr lang="en-US" dirty="0"/>
              <a:t> </a:t>
            </a:r>
          </a:p>
          <a:p>
            <a:pPr lvl="1"/>
            <a:r>
              <a:rPr lang="en-US" dirty="0"/>
              <a:t>Intermediate-</a:t>
            </a:r>
            <a:r>
              <a:rPr lang="en-US" i="1" dirty="0"/>
              <a:t>recommended </a:t>
            </a:r>
          </a:p>
          <a:p>
            <a:pPr>
              <a:buClr>
                <a:schemeClr val="accent1"/>
              </a:buClr>
            </a:pPr>
            <a:r>
              <a:rPr lang="en-US" sz="1800" dirty="0"/>
              <a:t>Show representation of exit arrangement relating to mainline </a:t>
            </a:r>
          </a:p>
          <a:p>
            <a:pPr>
              <a:buClr>
                <a:schemeClr val="accent1"/>
              </a:buClr>
            </a:pPr>
            <a:r>
              <a:rPr lang="en-US" sz="1800" dirty="0"/>
              <a:t>Arrowheads required; point to shield for off movement</a:t>
            </a:r>
          </a:p>
          <a:p>
            <a:pPr>
              <a:buClr>
                <a:schemeClr val="accent1"/>
              </a:buClr>
            </a:pPr>
            <a:r>
              <a:rPr lang="en-US" sz="1800" dirty="0"/>
              <a:t>Limit of 2 destinations/routes</a:t>
            </a:r>
          </a:p>
          <a:p>
            <a:pPr>
              <a:buClr>
                <a:schemeClr val="accent1"/>
              </a:buClr>
            </a:pPr>
            <a:r>
              <a:rPr lang="en-US" sz="1800" dirty="0"/>
              <a:t>Use </a:t>
            </a:r>
            <a:r>
              <a:rPr lang="en-US" sz="1800" i="1" u="sng" dirty="0"/>
              <a:t>only</a:t>
            </a:r>
            <a:r>
              <a:rPr lang="en-US" sz="1800" dirty="0"/>
              <a:t> as AG sign location</a:t>
            </a:r>
          </a:p>
        </p:txBody>
      </p:sp>
      <p:sp>
        <p:nvSpPr>
          <p:cNvPr id="5" name="Slide Number Placeholder 4"/>
          <p:cNvSpPr>
            <a:spLocks noGrp="1"/>
          </p:cNvSpPr>
          <p:nvPr>
            <p:ph type="sldNum" sz="quarter" idx="12"/>
          </p:nvPr>
        </p:nvSpPr>
        <p:spPr/>
        <p:txBody>
          <a:bodyPr/>
          <a:lstStyle/>
          <a:p>
            <a:r>
              <a:rPr lang="en-US"/>
              <a:t>3-</a:t>
            </a:r>
            <a:fld id="{2B5416A2-9B01-4E7E-A312-BBF05BBF05FE}" type="slidenum">
              <a:rPr lang="en-US" smtClean="0"/>
              <a:pPr/>
              <a:t>29</a:t>
            </a:fld>
            <a:endParaRPr lang="en-US" dirty="0"/>
          </a:p>
        </p:txBody>
      </p:sp>
      <p:pic>
        <p:nvPicPr>
          <p:cNvPr id="58374" name="Picture 6"/>
          <p:cNvPicPr>
            <a:picLocks noGrp="1" noChangeAspect="1" noChangeArrowheads="1"/>
          </p:cNvPicPr>
          <p:nvPr>
            <p:ph sz="half" idx="4294967295"/>
          </p:nvPr>
        </p:nvPicPr>
        <p:blipFill>
          <a:blip r:embed="rId3" cstate="print"/>
          <a:srcRect/>
          <a:stretch>
            <a:fillRect/>
          </a:stretch>
        </p:blipFill>
        <p:spPr>
          <a:xfrm>
            <a:off x="5307013" y="4400550"/>
            <a:ext cx="3836987" cy="1509713"/>
          </a:xfrm>
          <a:noFill/>
          <a:ln/>
        </p:spPr>
      </p:pic>
      <p:sp>
        <p:nvSpPr>
          <p:cNvPr id="3" name="TextBox 2"/>
          <p:cNvSpPr txBox="1"/>
          <p:nvPr/>
        </p:nvSpPr>
        <p:spPr>
          <a:xfrm>
            <a:off x="2628900" y="1991783"/>
            <a:ext cx="3429000" cy="507831"/>
          </a:xfrm>
          <a:prstGeom prst="rect">
            <a:avLst/>
          </a:prstGeom>
          <a:noFill/>
        </p:spPr>
        <p:txBody>
          <a:bodyPr wrap="square" rtlCol="0">
            <a:spAutoFit/>
          </a:bodyPr>
          <a:lstStyle/>
          <a:p>
            <a:pPr algn="ctr"/>
            <a:r>
              <a:rPr lang="en-US" sz="2700" b="1" dirty="0">
                <a:solidFill>
                  <a:schemeClr val="accent2">
                    <a:lumMod val="50000"/>
                  </a:schemeClr>
                </a:solidFill>
              </a:rPr>
              <a:t>Traditional</a:t>
            </a:r>
          </a:p>
        </p:txBody>
      </p:sp>
    </p:spTree>
    <p:extLst>
      <p:ext uri="{BB962C8B-B14F-4D97-AF65-F5344CB8AC3E}">
        <p14:creationId xmlns:p14="http://schemas.microsoft.com/office/powerpoint/2010/main" val="148200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1371600" y="2343150"/>
            <a:ext cx="3600450" cy="3314700"/>
          </a:xfrm>
        </p:spPr>
        <p:txBody>
          <a:bodyPr>
            <a:noAutofit/>
          </a:bodyPr>
          <a:lstStyle/>
          <a:p>
            <a:pPr>
              <a:lnSpc>
                <a:spcPct val="80000"/>
              </a:lnSpc>
              <a:buNone/>
            </a:pPr>
            <a:endParaRPr lang="en-US" sz="1425" dirty="0"/>
          </a:p>
          <a:p>
            <a:pPr lvl="1">
              <a:lnSpc>
                <a:spcPct val="80000"/>
              </a:lnSpc>
            </a:pPr>
            <a:r>
              <a:rPr lang="en-US" sz="2100" dirty="0"/>
              <a:t>Same info as AG</a:t>
            </a:r>
          </a:p>
          <a:p>
            <a:pPr lvl="1">
              <a:lnSpc>
                <a:spcPct val="80000"/>
              </a:lnSpc>
            </a:pPr>
            <a:r>
              <a:rPr lang="en-US" sz="2100" dirty="0"/>
              <a:t>Indicates  point of divergence from mainline 	</a:t>
            </a:r>
          </a:p>
          <a:p>
            <a:pPr lvl="1">
              <a:lnSpc>
                <a:spcPct val="80000"/>
              </a:lnSpc>
            </a:pPr>
            <a:r>
              <a:rPr lang="en-US" sz="2100" dirty="0"/>
              <a:t> Placement</a:t>
            </a:r>
            <a:r>
              <a:rPr lang="en-US" sz="1950" dirty="0"/>
              <a:t>	</a:t>
            </a:r>
          </a:p>
          <a:p>
            <a:pPr lvl="2">
              <a:lnSpc>
                <a:spcPct val="80000"/>
              </a:lnSpc>
            </a:pPr>
            <a:r>
              <a:rPr lang="en-US" sz="1950" dirty="0"/>
              <a:t>Post mounted at</a:t>
            </a:r>
          </a:p>
          <a:p>
            <a:pPr lvl="3">
              <a:lnSpc>
                <a:spcPct val="80000"/>
              </a:lnSpc>
              <a:buNone/>
            </a:pPr>
            <a:r>
              <a:rPr lang="en-US" sz="1950" dirty="0"/>
              <a:t>begin decel lane </a:t>
            </a:r>
          </a:p>
          <a:p>
            <a:pPr lvl="2">
              <a:lnSpc>
                <a:spcPct val="80000"/>
              </a:lnSpc>
            </a:pPr>
            <a:r>
              <a:rPr lang="en-US" sz="1950" dirty="0"/>
              <a:t>Overhead at theoretical gore, physical gore, or pt. of divergence</a:t>
            </a:r>
          </a:p>
          <a:p>
            <a:pPr lvl="3">
              <a:lnSpc>
                <a:spcPct val="80000"/>
              </a:lnSpc>
              <a:buNone/>
            </a:pPr>
            <a:endParaRPr lang="en-US" sz="1650" dirty="0"/>
          </a:p>
          <a:p>
            <a:pPr lvl="1">
              <a:lnSpc>
                <a:spcPct val="80000"/>
              </a:lnSpc>
              <a:buNone/>
            </a:pPr>
            <a:r>
              <a:rPr lang="en-US" sz="1425" dirty="0"/>
              <a:t>	</a:t>
            </a:r>
            <a:endParaRPr lang="en-US" sz="1500" dirty="0"/>
          </a:p>
          <a:p>
            <a:pPr lvl="1">
              <a:lnSpc>
                <a:spcPct val="80000"/>
              </a:lnSpc>
              <a:buFontTx/>
              <a:buNone/>
            </a:pPr>
            <a:r>
              <a:rPr lang="en-US" sz="1425" dirty="0"/>
              <a:t>	</a:t>
            </a:r>
          </a:p>
          <a:p>
            <a:pPr>
              <a:lnSpc>
                <a:spcPct val="80000"/>
              </a:lnSpc>
              <a:buFontTx/>
              <a:buNone/>
            </a:pPr>
            <a:r>
              <a:rPr lang="en-US" sz="1425" dirty="0"/>
              <a:t>	</a:t>
            </a:r>
          </a:p>
        </p:txBody>
      </p:sp>
      <p:pic>
        <p:nvPicPr>
          <p:cNvPr id="55303" name="Picture 7"/>
          <p:cNvPicPr>
            <a:picLocks noGrp="1" noChangeAspect="1" noChangeArrowheads="1"/>
          </p:cNvPicPr>
          <p:nvPr>
            <p:ph sz="quarter" idx="2"/>
          </p:nvPr>
        </p:nvPicPr>
        <p:blipFill>
          <a:blip r:embed="rId3" cstate="print"/>
          <a:srcRect/>
          <a:stretch>
            <a:fillRect/>
          </a:stretch>
        </p:blipFill>
        <p:spPr>
          <a:xfrm>
            <a:off x="5029202" y="2686052"/>
            <a:ext cx="2645863" cy="2035733"/>
          </a:xfrm>
          <a:noFill/>
          <a:ln/>
        </p:spPr>
      </p:pic>
      <p:sp>
        <p:nvSpPr>
          <p:cNvPr id="4" name="Slide Number Placeholder 3"/>
          <p:cNvSpPr>
            <a:spLocks noGrp="1"/>
          </p:cNvSpPr>
          <p:nvPr>
            <p:ph type="sldNum" sz="quarter" idx="12"/>
          </p:nvPr>
        </p:nvSpPr>
        <p:spPr/>
        <p:txBody>
          <a:bodyPr/>
          <a:lstStyle/>
          <a:p>
            <a:r>
              <a:rPr lang="en-US"/>
              <a:t>3-</a:t>
            </a:r>
            <a:fld id="{2B5416A2-9B01-4E7E-A312-BBF05BBF05FE}" type="slidenum">
              <a:rPr lang="en-US" smtClean="0"/>
              <a:pPr/>
              <a:t>3</a:t>
            </a:fld>
            <a:endParaRPr lang="en-US" dirty="0"/>
          </a:p>
        </p:txBody>
      </p:sp>
      <p:sp>
        <p:nvSpPr>
          <p:cNvPr id="13" name="Rectangle 2"/>
          <p:cNvSpPr txBox="1">
            <a:spLocks noChangeArrowheads="1"/>
          </p:cNvSpPr>
          <p:nvPr/>
        </p:nvSpPr>
        <p:spPr>
          <a:xfrm>
            <a:off x="1371600" y="1485900"/>
            <a:ext cx="61722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750" dirty="0"/>
              <a:t>   </a:t>
            </a:r>
            <a:r>
              <a:rPr lang="en-US" sz="4050" dirty="0"/>
              <a:t>Conventional Group</a:t>
            </a:r>
            <a:br>
              <a:rPr lang="en-US" sz="4050" dirty="0"/>
            </a:br>
            <a:r>
              <a:rPr lang="en-US" sz="2625" dirty="0"/>
              <a:t>     Type – Exit Direction (ED)</a:t>
            </a:r>
          </a:p>
        </p:txBody>
      </p:sp>
    </p:spTree>
    <p:extLst>
      <p:ext uri="{BB962C8B-B14F-4D97-AF65-F5344CB8AC3E}">
        <p14:creationId xmlns:p14="http://schemas.microsoft.com/office/powerpoint/2010/main" val="1983320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71228887"/>
              </p:ext>
            </p:extLst>
          </p:nvPr>
        </p:nvGraphicFramePr>
        <p:xfrm>
          <a:off x="1443580" y="886952"/>
          <a:ext cx="6596123" cy="4999307"/>
        </p:xfrm>
        <a:graphic>
          <a:graphicData uri="http://schemas.openxmlformats.org/drawingml/2006/table">
            <a:tbl>
              <a:tblPr firstRow="1" bandRow="1">
                <a:effectLst>
                  <a:outerShdw blurRad="101600" dist="114300" dir="7200000" algn="ctr" rotWithShape="0">
                    <a:srgbClr val="000000">
                      <a:alpha val="90000"/>
                    </a:srgbClr>
                  </a:outerShdw>
                </a:effectLst>
                <a:tableStyleId>{5C22544A-7EE6-4342-B048-85BDC9FD1C3A}</a:tableStyleId>
              </a:tblPr>
              <a:tblGrid>
                <a:gridCol w="909811">
                  <a:extLst>
                    <a:ext uri="{9D8B030D-6E8A-4147-A177-3AD203B41FA5}">
                      <a16:colId xmlns:a16="http://schemas.microsoft.com/office/drawing/2014/main" val="20000"/>
                    </a:ext>
                  </a:extLst>
                </a:gridCol>
                <a:gridCol w="1307852">
                  <a:extLst>
                    <a:ext uri="{9D8B030D-6E8A-4147-A177-3AD203B41FA5}">
                      <a16:colId xmlns:a16="http://schemas.microsoft.com/office/drawing/2014/main" val="20001"/>
                    </a:ext>
                  </a:extLst>
                </a:gridCol>
                <a:gridCol w="1194125">
                  <a:extLst>
                    <a:ext uri="{9D8B030D-6E8A-4147-A177-3AD203B41FA5}">
                      <a16:colId xmlns:a16="http://schemas.microsoft.com/office/drawing/2014/main" val="20002"/>
                    </a:ext>
                  </a:extLst>
                </a:gridCol>
                <a:gridCol w="1762757">
                  <a:extLst>
                    <a:ext uri="{9D8B030D-6E8A-4147-A177-3AD203B41FA5}">
                      <a16:colId xmlns:a16="http://schemas.microsoft.com/office/drawing/2014/main" val="20003"/>
                    </a:ext>
                  </a:extLst>
                </a:gridCol>
                <a:gridCol w="1421579">
                  <a:extLst>
                    <a:ext uri="{9D8B030D-6E8A-4147-A177-3AD203B41FA5}">
                      <a16:colId xmlns:a16="http://schemas.microsoft.com/office/drawing/2014/main" val="20004"/>
                    </a:ext>
                  </a:extLst>
                </a:gridCol>
              </a:tblGrid>
              <a:tr h="669780">
                <a:tc gridSpan="5">
                  <a:txBody>
                    <a:bodyPr/>
                    <a:lstStyle/>
                    <a:p>
                      <a:pPr algn="ctr"/>
                      <a:r>
                        <a:rPr lang="en-US" sz="1800" dirty="0">
                          <a:latin typeface="+mj-lt"/>
                        </a:rPr>
                        <a:t> </a:t>
                      </a:r>
                    </a:p>
                  </a:txBody>
                  <a:tcPr marL="68580" marR="68580" marT="34290" marB="34290" anchor="ctr"/>
                </a:tc>
                <a:tc hMerge="1">
                  <a:txBody>
                    <a:bodyPr/>
                    <a:lstStyle/>
                    <a:p>
                      <a:pPr algn="ctr"/>
                      <a:endParaRPr lang="en-US" sz="2400" dirty="0">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890">
                <a:tc rowSpan="3">
                  <a:txBody>
                    <a:bodyPr/>
                    <a:lstStyle/>
                    <a:p>
                      <a:pPr algn="ctr"/>
                      <a:r>
                        <a:rPr lang="en-US" sz="1800" dirty="0">
                          <a:latin typeface="+mj-lt"/>
                        </a:rPr>
                        <a:t>Sign Type</a:t>
                      </a:r>
                    </a:p>
                  </a:txBody>
                  <a:tcPr marL="68580" marR="68580" marT="34290" marB="34290" anchor="ctr"/>
                </a:tc>
                <a:tc gridSpan="4">
                  <a:txBody>
                    <a:bodyPr/>
                    <a:lstStyle/>
                    <a:p>
                      <a:pPr algn="ctr"/>
                      <a:r>
                        <a:rPr lang="en-US" sz="1500" dirty="0">
                          <a:solidFill>
                            <a:schemeClr val="bg1"/>
                          </a:solidFill>
                          <a:latin typeface="+mj-lt"/>
                        </a:rPr>
                        <a:t>Sign Design Group</a:t>
                      </a:r>
                    </a:p>
                  </a:txBody>
                  <a:tcPr marL="68580" marR="68580" marT="34290" marB="34290">
                    <a:solidFill>
                      <a:schemeClr val="bg1">
                        <a:lumMod val="6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08610">
                <a:tc vMerge="1">
                  <a:txBody>
                    <a:bodyPr/>
                    <a:lstStyle/>
                    <a:p>
                      <a:endParaRPr lang="en-US" dirty="0"/>
                    </a:p>
                  </a:txBody>
                  <a:tcPr/>
                </a:tc>
                <a:tc gridSpan="2">
                  <a:txBody>
                    <a:bodyPr/>
                    <a:lstStyle/>
                    <a:p>
                      <a:r>
                        <a:rPr lang="en-US" sz="1600" b="1" dirty="0">
                          <a:solidFill>
                            <a:schemeClr val="bg1"/>
                          </a:solidFill>
                        </a:rPr>
                        <a:t>Conventional</a:t>
                      </a:r>
                    </a:p>
                  </a:txBody>
                  <a:tcPr marL="68580" marR="68580" marT="34290" marB="34290" anchor="ctr" anchorCtr="1">
                    <a:solidFill>
                      <a:schemeClr val="accent1">
                        <a:lumMod val="40000"/>
                        <a:lumOff val="60000"/>
                      </a:schemeClr>
                    </a:solidFill>
                  </a:tcPr>
                </a:tc>
                <a:tc hMerge="1">
                  <a:txBody>
                    <a:bodyPr/>
                    <a:lstStyle/>
                    <a:p>
                      <a:endParaRPr lang="en-US" dirty="0"/>
                    </a:p>
                  </a:txBody>
                  <a:tcPr/>
                </a:tc>
                <a:tc gridSpan="2">
                  <a:txBody>
                    <a:bodyPr/>
                    <a:lstStyle/>
                    <a:p>
                      <a:r>
                        <a:rPr lang="en-US" sz="1600" b="1" dirty="0">
                          <a:solidFill>
                            <a:schemeClr val="bg1"/>
                          </a:solidFill>
                        </a:rPr>
                        <a:t>Diagrammatic</a:t>
                      </a:r>
                    </a:p>
                  </a:txBody>
                  <a:tcPr marL="68580" marR="68580" marT="34290" marB="34290" anchor="ctr" anchorCtr="1">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0002"/>
                  </a:ext>
                </a:extLst>
              </a:tr>
              <a:tr h="480060">
                <a:tc vMerge="1">
                  <a:txBody>
                    <a:bodyPr/>
                    <a:lstStyle/>
                    <a:p>
                      <a:endParaRPr lang="en-US"/>
                    </a:p>
                  </a:txBody>
                  <a:tcPr/>
                </a:tc>
                <a:tc>
                  <a:txBody>
                    <a:bodyPr/>
                    <a:lstStyle/>
                    <a:p>
                      <a:r>
                        <a:rPr lang="en-US" sz="900" b="1" dirty="0"/>
                        <a:t>Traditional-</a:t>
                      </a:r>
                      <a:r>
                        <a:rPr lang="en-US" sz="900" b="1" baseline="0" dirty="0"/>
                        <a:t> Deceleration           </a:t>
                      </a:r>
                    </a:p>
                    <a:p>
                      <a:r>
                        <a:rPr lang="en-US" sz="900" b="1" baseline="0" dirty="0"/>
                        <a:t>     Lane</a:t>
                      </a:r>
                      <a:endParaRPr lang="en-US" sz="900" b="1" dirty="0"/>
                    </a:p>
                  </a:txBody>
                  <a:tcPr marL="68580" marR="68580" marT="34290" marB="34290" anchor="ctr" anchorCtr="1">
                    <a:solidFill>
                      <a:schemeClr val="accent1">
                        <a:lumMod val="40000"/>
                        <a:lumOff val="60000"/>
                      </a:schemeClr>
                    </a:solidFill>
                  </a:tcPr>
                </a:tc>
                <a:tc>
                  <a:txBody>
                    <a:bodyPr/>
                    <a:lstStyle/>
                    <a:p>
                      <a:r>
                        <a:rPr lang="en-US" sz="900" b="1" dirty="0"/>
                        <a:t>Drop</a:t>
                      </a:r>
                    </a:p>
                  </a:txBody>
                  <a:tcPr marL="68580" marR="68580" marT="34290" marB="34290" anchor="ctr" anchorCtr="1">
                    <a:solidFill>
                      <a:schemeClr val="accent1">
                        <a:lumMod val="40000"/>
                        <a:lumOff val="60000"/>
                      </a:schemeClr>
                    </a:solidFill>
                  </a:tcPr>
                </a:tc>
                <a:tc>
                  <a:txBody>
                    <a:bodyPr/>
                    <a:lstStyle/>
                    <a:p>
                      <a:r>
                        <a:rPr lang="en-US" sz="900" b="1" dirty="0">
                          <a:solidFill>
                            <a:schemeClr val="bg1"/>
                          </a:solidFill>
                          <a:latin typeface="Times New Roman" pitchFamily="18" charset="0"/>
                          <a:cs typeface="Times New Roman" pitchFamily="18" charset="0"/>
                        </a:rPr>
                        <a:t>a </a:t>
                      </a:r>
                      <a:r>
                        <a:rPr lang="en-US" sz="900" b="1" dirty="0">
                          <a:latin typeface="Times New Roman" pitchFamily="18" charset="0"/>
                          <a:cs typeface="Times New Roman" pitchFamily="18" charset="0"/>
                        </a:rPr>
                        <a:t>-</a:t>
                      </a:r>
                      <a:r>
                        <a:rPr lang="en-US" sz="900" b="1" dirty="0"/>
                        <a:t>Traditional</a:t>
                      </a:r>
                    </a:p>
                  </a:txBody>
                  <a:tcPr marL="68580" marR="68580" marT="34290" marB="34290" anchor="ctr" anchorCtr="1">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b</a:t>
                      </a:r>
                      <a:r>
                        <a:rPr kumimoji="0" lang="en-US" sz="9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900" b="1" i="0" u="none" strike="noStrike" kern="1200" cap="none" spc="0" normalizeH="0" baseline="0" noProof="0" dirty="0">
                          <a:ln>
                            <a:noFill/>
                          </a:ln>
                          <a:solidFill>
                            <a:prstClr val="black"/>
                          </a:solidFill>
                          <a:effectLst/>
                          <a:uLnTx/>
                          <a:uFillTx/>
                          <a:latin typeface="+mn-lt"/>
                          <a:ea typeface="+mn-ea"/>
                          <a:cs typeface="+mn-cs"/>
                        </a:rPr>
                        <a:t>Arrow 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    Lane</a:t>
                      </a:r>
                    </a:p>
                    <a:p>
                      <a:endParaRPr lang="en-US" sz="900" b="1" dirty="0"/>
                    </a:p>
                  </a:txBody>
                  <a:tcPr marL="68580" marR="68580" marT="34290" marB="34290" anchor="b">
                    <a:solidFill>
                      <a:schemeClr val="accent1">
                        <a:lumMod val="40000"/>
                        <a:lumOff val="60000"/>
                      </a:schemeClr>
                    </a:solidFill>
                  </a:tcPr>
                </a:tc>
                <a:extLst>
                  <a:ext uri="{0D108BD9-81ED-4DB2-BD59-A6C34878D82A}">
                    <a16:rowId xmlns:a16="http://schemas.microsoft.com/office/drawing/2014/main" val="10003"/>
                  </a:ext>
                </a:extLst>
              </a:tr>
              <a:tr h="1119062">
                <a:tc>
                  <a:txBody>
                    <a:bodyPr/>
                    <a:lstStyle/>
                    <a:p>
                      <a:r>
                        <a:rPr lang="en-US" sz="1000" b="1" dirty="0"/>
                        <a:t>Advance Guide</a:t>
                      </a:r>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pPr>
                        <a:spcAft>
                          <a:spcPts val="800"/>
                        </a:spcAft>
                      </a:pPr>
                      <a:r>
                        <a:rPr lang="en-US" sz="1200" dirty="0"/>
                        <a:t>     </a:t>
                      </a:r>
                    </a:p>
                  </a:txBody>
                  <a:tcPr marL="68580" marR="68580" marT="34290" marB="34290"/>
                </a:tc>
                <a:tc rowSpan="3">
                  <a:txBody>
                    <a:bodyPr/>
                    <a:lstStyle/>
                    <a:p>
                      <a:pPr>
                        <a:spcBef>
                          <a:spcPts val="300"/>
                        </a:spcBef>
                        <a:spcAft>
                          <a:spcPts val="300"/>
                        </a:spcAft>
                      </a:pPr>
                      <a:r>
                        <a:rPr lang="en-US" sz="1200" dirty="0"/>
                        <a:t>     </a:t>
                      </a:r>
                    </a:p>
                    <a:p>
                      <a:pPr>
                        <a:spcBef>
                          <a:spcPts val="300"/>
                        </a:spcBef>
                        <a:spcAft>
                          <a:spcPts val="300"/>
                        </a:spcAft>
                      </a:pPr>
                      <a:r>
                        <a:rPr lang="en-US" sz="1200" dirty="0"/>
                        <a:t>                       </a:t>
                      </a:r>
                    </a:p>
                    <a:p>
                      <a:pPr>
                        <a:spcBef>
                          <a:spcPts val="300"/>
                        </a:spcBef>
                        <a:spcAft>
                          <a:spcPts val="300"/>
                        </a:spcAft>
                      </a:pPr>
                      <a:r>
                        <a:rPr lang="en-US" sz="1200" dirty="0"/>
                        <a:t>      </a:t>
                      </a:r>
                    </a:p>
                  </a:txBody>
                  <a:tcPr marL="68580" marR="68580" marT="34290" marB="34290" anchor="ctr"/>
                </a:tc>
                <a:extLst>
                  <a:ext uri="{0D108BD9-81ED-4DB2-BD59-A6C34878D82A}">
                    <a16:rowId xmlns:a16="http://schemas.microsoft.com/office/drawing/2014/main" val="10004"/>
                  </a:ext>
                </a:extLst>
              </a:tr>
              <a:tr h="1002740">
                <a:tc rowSpan="2">
                  <a:txBody>
                    <a:bodyPr/>
                    <a:lstStyle/>
                    <a:p>
                      <a:r>
                        <a:rPr lang="en-US" sz="1000" b="1" dirty="0"/>
                        <a:t>Exit Direction</a:t>
                      </a:r>
                    </a:p>
                  </a:txBody>
                  <a:tcPr marL="68580" marR="68580" marT="34290" marB="34290"/>
                </a:tc>
                <a:tc rowSpan="2">
                  <a:txBody>
                    <a:bodyPr/>
                    <a:lstStyle/>
                    <a:p>
                      <a:endParaRPr lang="en-US" sz="1200" dirty="0"/>
                    </a:p>
                  </a:txBody>
                  <a:tcPr marL="68580" marR="68580" marT="34290" marB="34290"/>
                </a:tc>
                <a:tc>
                  <a:txBody>
                    <a:bodyPr/>
                    <a:lstStyle/>
                    <a:p>
                      <a:endParaRPr lang="en-US" sz="1000" dirty="0"/>
                    </a:p>
                  </a:txBody>
                  <a:tcPr marL="34290" marR="34290" marT="34290" marB="34290">
                    <a:solidFill>
                      <a:schemeClr val="bg1">
                        <a:lumMod val="95000"/>
                      </a:schemeClr>
                    </a:solidFill>
                  </a:tcPr>
                </a:tc>
                <a:tc>
                  <a:txBody>
                    <a:bodyPr/>
                    <a:lstStyle/>
                    <a:p>
                      <a:endParaRPr lang="en-US" sz="1200" dirty="0"/>
                    </a:p>
                    <a:p>
                      <a:endParaRPr lang="en-US" sz="1200" dirty="0"/>
                    </a:p>
                    <a:p>
                      <a:endParaRPr lang="en-US" sz="1200" dirty="0"/>
                    </a:p>
                    <a:p>
                      <a:endParaRPr lang="en-US" sz="800" dirty="0"/>
                    </a:p>
                  </a:txBody>
                  <a:tcPr marL="68580" marR="68580" marT="34290" marB="34290">
                    <a:solidFill>
                      <a:schemeClr val="bg1">
                        <a:lumMod val="95000"/>
                      </a:schemeClr>
                    </a:solidFill>
                  </a:tcPr>
                </a:tc>
                <a:tc vMerge="1">
                  <a:txBody>
                    <a:bodyPr/>
                    <a:lstStyle/>
                    <a:p>
                      <a:pPr>
                        <a:spcAft>
                          <a:spcPts val="600"/>
                        </a:spcAft>
                      </a:pPr>
                      <a:endParaRPr lang="en-US" sz="1600" dirty="0"/>
                    </a:p>
                  </a:txBody>
                  <a:tcPr/>
                </a:tc>
                <a:extLst>
                  <a:ext uri="{0D108BD9-81ED-4DB2-BD59-A6C34878D82A}">
                    <a16:rowId xmlns:a16="http://schemas.microsoft.com/office/drawing/2014/main" val="10005"/>
                  </a:ext>
                </a:extLst>
              </a:tr>
              <a:tr h="480060">
                <a:tc vMerge="1">
                  <a:txBody>
                    <a:bodyPr/>
                    <a:lstStyle/>
                    <a:p>
                      <a:endParaRPr lang="en-US"/>
                    </a:p>
                  </a:txBody>
                  <a:tcPr/>
                </a:tc>
                <a:tc v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u="sng" dirty="0"/>
                        <a:t>See 2E.19 and 2E.22 </a:t>
                      </a:r>
                      <a:r>
                        <a:rPr lang="en-US" sz="700" u="sng" dirty="0">
                          <a:latin typeface="Trebuchet MS" pitchFamily="34" charset="0"/>
                          <a:cs typeface="Calibri"/>
                        </a:rPr>
                        <a:t>Ᵽ2.</a:t>
                      </a:r>
                      <a:r>
                        <a:rPr lang="en-US" sz="700" u="sng" baseline="0" dirty="0">
                          <a:latin typeface="Trebuchet MS" pitchFamily="34" charset="0"/>
                          <a:cs typeface="Calibri"/>
                        </a:rPr>
                        <a:t> Exit arrows are down for straight exits where through route is curved; Exit arrows are upward slanting where exit is curved and through routes are straight. </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u="sng" baseline="0" dirty="0">
                          <a:latin typeface="Trebuchet MS" pitchFamily="34" charset="0"/>
                        </a:rPr>
                        <a:t>* This sign is considered a pull through type sign </a:t>
                      </a:r>
                      <a:endParaRPr lang="en-US" sz="700" dirty="0"/>
                    </a:p>
                  </a:txBody>
                  <a:tcPr marL="68580" marR="68580" marT="34290" marB="34290">
                    <a:solidFill>
                      <a:schemeClr val="bg1">
                        <a:lumMod val="95000"/>
                      </a:schemeClr>
                    </a:solidFill>
                  </a:tcPr>
                </a:tc>
                <a:tc hMerge="1">
                  <a:txBody>
                    <a:bodyPr/>
                    <a:lstStyle/>
                    <a:p>
                      <a:endParaRPr lang="en-US" sz="1100" dirty="0"/>
                    </a:p>
                  </a:txBody>
                  <a:tcPr/>
                </a:tc>
                <a:tc vMerge="1">
                  <a:txBody>
                    <a:bodyPr/>
                    <a:lstStyle/>
                    <a:p>
                      <a:endParaRPr lang="en-US"/>
                    </a:p>
                  </a:txBody>
                  <a:tcPr/>
                </a:tc>
                <a:extLst>
                  <a:ext uri="{0D108BD9-81ED-4DB2-BD59-A6C34878D82A}">
                    <a16:rowId xmlns:a16="http://schemas.microsoft.com/office/drawing/2014/main" val="10006"/>
                  </a:ext>
                </a:extLst>
              </a:tr>
              <a:tr h="604105">
                <a:tc>
                  <a:txBody>
                    <a:bodyPr/>
                    <a:lstStyle/>
                    <a:p>
                      <a:r>
                        <a:rPr lang="en-US" sz="1000" b="1" dirty="0"/>
                        <a:t>Gore</a:t>
                      </a:r>
                    </a:p>
                  </a:txBody>
                  <a:tcPr marL="68580" marR="68580" marT="34290" marB="34290">
                    <a:solidFill>
                      <a:schemeClr val="accent2">
                        <a:lumMod val="20000"/>
                        <a:lumOff val="80000"/>
                        <a:alpha val="66000"/>
                      </a:schemeClr>
                    </a:solidFill>
                  </a:tcPr>
                </a:tc>
                <a:tc gridSpan="4">
                  <a:txBody>
                    <a:bodyPr/>
                    <a:lstStyle/>
                    <a:p>
                      <a:pPr algn="ctr"/>
                      <a:r>
                        <a:rPr lang="en-US" sz="1200" u="none" baseline="0" dirty="0"/>
                        <a:t>                                 </a:t>
                      </a:r>
                    </a:p>
                    <a:p>
                      <a:pPr algn="ctr"/>
                      <a:r>
                        <a:rPr lang="en-US" sz="1200" u="none" baseline="0" dirty="0"/>
                        <a:t>                                        </a:t>
                      </a:r>
                      <a:r>
                        <a:rPr lang="en-US" sz="900" b="1" u="sng" dirty="0"/>
                        <a:t>Arrow always</a:t>
                      </a:r>
                      <a:r>
                        <a:rPr lang="en-US" sz="900" b="1" u="sng" baseline="0" dirty="0"/>
                        <a:t> upward slanting</a:t>
                      </a:r>
                      <a:endParaRPr lang="en-US" sz="900" b="1" u="sng" dirty="0"/>
                    </a:p>
                  </a:txBody>
                  <a:tcPr marL="68580" marR="68580" marT="34290" marB="34290">
                    <a:solidFill>
                      <a:schemeClr val="accent2">
                        <a:lumMod val="20000"/>
                        <a:lumOff val="80000"/>
                        <a:alpha val="66000"/>
                      </a:schemeClr>
                    </a:solidFill>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7"/>
                  </a:ext>
                </a:extLst>
              </a:tr>
            </a:tbl>
          </a:graphicData>
        </a:graphic>
      </p:graphicFrame>
      <p:pic>
        <p:nvPicPr>
          <p:cNvPr id="294916" name="Picture 4"/>
          <p:cNvPicPr>
            <a:picLocks noChangeAspect="1" noChangeArrowheads="1"/>
          </p:cNvPicPr>
          <p:nvPr/>
        </p:nvPicPr>
        <p:blipFill>
          <a:blip r:embed="rId3" cstate="print"/>
          <a:srcRect/>
          <a:stretch>
            <a:fillRect/>
          </a:stretch>
        </p:blipFill>
        <p:spPr bwMode="auto">
          <a:xfrm>
            <a:off x="3735608" y="2726504"/>
            <a:ext cx="1036995" cy="1000680"/>
          </a:xfrm>
          <a:prstGeom prst="rect">
            <a:avLst/>
          </a:prstGeom>
          <a:noFill/>
          <a:ln w="9525">
            <a:noFill/>
            <a:miter lim="800000"/>
            <a:headEnd/>
            <a:tailEnd/>
          </a:ln>
        </p:spPr>
      </p:pic>
      <p:pic>
        <p:nvPicPr>
          <p:cNvPr id="294917" name="Picture 5"/>
          <p:cNvPicPr>
            <a:picLocks noChangeAspect="1" noChangeArrowheads="1"/>
          </p:cNvPicPr>
          <p:nvPr/>
        </p:nvPicPr>
        <p:blipFill>
          <a:blip r:embed="rId4" cstate="print"/>
          <a:srcRect/>
          <a:stretch>
            <a:fillRect/>
          </a:stretch>
        </p:blipFill>
        <p:spPr bwMode="auto">
          <a:xfrm>
            <a:off x="3735608" y="3887687"/>
            <a:ext cx="971550" cy="919034"/>
          </a:xfrm>
          <a:prstGeom prst="rect">
            <a:avLst/>
          </a:prstGeom>
          <a:noFill/>
          <a:ln w="9525">
            <a:noFill/>
            <a:miter lim="800000"/>
            <a:headEnd/>
            <a:tailEnd/>
          </a:ln>
        </p:spPr>
      </p:pic>
      <p:pic>
        <p:nvPicPr>
          <p:cNvPr id="294918" name="Picture 6"/>
          <p:cNvPicPr>
            <a:picLocks noChangeAspect="1" noChangeArrowheads="1"/>
          </p:cNvPicPr>
          <p:nvPr/>
        </p:nvPicPr>
        <p:blipFill>
          <a:blip r:embed="rId5" cstate="print"/>
          <a:srcRect/>
          <a:stretch>
            <a:fillRect/>
          </a:stretch>
        </p:blipFill>
        <p:spPr bwMode="auto">
          <a:xfrm>
            <a:off x="4928284" y="2703863"/>
            <a:ext cx="1663484" cy="914400"/>
          </a:xfrm>
          <a:prstGeom prst="rect">
            <a:avLst/>
          </a:prstGeom>
          <a:noFill/>
          <a:ln w="9525">
            <a:noFill/>
            <a:miter lim="800000"/>
            <a:headEnd/>
            <a:tailEnd/>
          </a:ln>
        </p:spPr>
      </p:pic>
      <p:pic>
        <p:nvPicPr>
          <p:cNvPr id="294919" name="Picture 7"/>
          <p:cNvPicPr>
            <a:picLocks noChangeAspect="1" noChangeArrowheads="1"/>
          </p:cNvPicPr>
          <p:nvPr/>
        </p:nvPicPr>
        <p:blipFill>
          <a:blip r:embed="rId6" cstate="print"/>
          <a:srcRect/>
          <a:stretch>
            <a:fillRect/>
          </a:stretch>
        </p:blipFill>
        <p:spPr bwMode="auto">
          <a:xfrm>
            <a:off x="4877267" y="3854640"/>
            <a:ext cx="1714500" cy="800099"/>
          </a:xfrm>
          <a:prstGeom prst="rect">
            <a:avLst/>
          </a:prstGeom>
          <a:noFill/>
          <a:ln w="9525">
            <a:noFill/>
            <a:miter lim="800000"/>
            <a:headEnd/>
            <a:tailEnd/>
          </a:ln>
        </p:spPr>
      </p:pic>
      <p:pic>
        <p:nvPicPr>
          <p:cNvPr id="294920" name="Picture 8"/>
          <p:cNvPicPr>
            <a:picLocks noChangeAspect="1" noChangeArrowheads="1"/>
          </p:cNvPicPr>
          <p:nvPr/>
        </p:nvPicPr>
        <p:blipFill>
          <a:blip r:embed="rId7" cstate="print"/>
          <a:srcRect/>
          <a:stretch>
            <a:fillRect/>
          </a:stretch>
        </p:blipFill>
        <p:spPr bwMode="auto">
          <a:xfrm>
            <a:off x="6631148" y="3396235"/>
            <a:ext cx="1369174" cy="670358"/>
          </a:xfrm>
          <a:prstGeom prst="rect">
            <a:avLst/>
          </a:prstGeom>
          <a:noFill/>
          <a:ln w="9525">
            <a:noFill/>
            <a:miter lim="800000"/>
            <a:headEnd/>
            <a:tailEnd/>
          </a:ln>
        </p:spPr>
      </p:pic>
      <p:pic>
        <p:nvPicPr>
          <p:cNvPr id="294921" name="Picture 9"/>
          <p:cNvPicPr>
            <a:picLocks noChangeAspect="1" noChangeArrowheads="1"/>
          </p:cNvPicPr>
          <p:nvPr/>
        </p:nvPicPr>
        <p:blipFill>
          <a:blip r:embed="rId8" cstate="print"/>
          <a:srcRect/>
          <a:stretch>
            <a:fillRect/>
          </a:stretch>
        </p:blipFill>
        <p:spPr bwMode="auto">
          <a:xfrm>
            <a:off x="4254106" y="5257800"/>
            <a:ext cx="706779" cy="536673"/>
          </a:xfrm>
          <a:prstGeom prst="rect">
            <a:avLst/>
          </a:prstGeom>
          <a:noFill/>
          <a:ln w="9525">
            <a:noFill/>
            <a:miter lim="800000"/>
            <a:headEnd/>
            <a:tailEnd/>
          </a:ln>
        </p:spPr>
      </p:pic>
      <p:sp>
        <p:nvSpPr>
          <p:cNvPr id="12" name="Title 1"/>
          <p:cNvSpPr txBox="1">
            <a:spLocks/>
          </p:cNvSpPr>
          <p:nvPr/>
        </p:nvSpPr>
        <p:spPr>
          <a:xfrm>
            <a:off x="1562063" y="927234"/>
            <a:ext cx="6383407" cy="578644"/>
          </a:xfrm>
          <a:prstGeom prst="rect">
            <a:avLst/>
          </a:prstGeom>
        </p:spPr>
        <p:txBody>
          <a:bodyPr vert="horz" lIns="0" tIns="0" rIns="0" bIns="0" anchor="b">
            <a:noAutofit/>
          </a:bodyPr>
          <a:lstStyle/>
          <a:p>
            <a:pPr>
              <a:spcBef>
                <a:spcPct val="0"/>
              </a:spcBef>
              <a:defRPr/>
            </a:pPr>
            <a:r>
              <a:rPr lang="en-US" dirty="0">
                <a:solidFill>
                  <a:schemeClr val="bg1">
                    <a:lumMod val="95000"/>
                  </a:schemeClr>
                </a:solidFill>
                <a:latin typeface="+mj-lt"/>
                <a:ea typeface="+mj-ea"/>
                <a:cs typeface="+mj-cs"/>
              </a:rPr>
              <a:t>Table of Typical Sign Design Layout by Group and Type </a:t>
            </a:r>
          </a:p>
          <a:p>
            <a:pPr>
              <a:spcBef>
                <a:spcPct val="0"/>
              </a:spcBef>
              <a:defRPr/>
            </a:pPr>
            <a:r>
              <a:rPr lang="en-US" dirty="0">
                <a:solidFill>
                  <a:schemeClr val="bg1">
                    <a:lumMod val="95000"/>
                  </a:schemeClr>
                </a:solidFill>
                <a:latin typeface="+mj-lt"/>
                <a:ea typeface="+mj-ea"/>
                <a:cs typeface="+mj-cs"/>
              </a:rPr>
              <a:t>(Graphic Version) (Table 3c)</a:t>
            </a:r>
          </a:p>
        </p:txBody>
      </p:sp>
      <p:pic>
        <p:nvPicPr>
          <p:cNvPr id="2437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4655" y="3901274"/>
            <a:ext cx="985239" cy="103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7465" y="2775676"/>
            <a:ext cx="932429" cy="95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41641" y="3795173"/>
            <a:ext cx="186642" cy="369332"/>
          </a:xfrm>
          <a:prstGeom prst="rect">
            <a:avLst/>
          </a:prstGeom>
          <a:noFill/>
        </p:spPr>
        <p:txBody>
          <a:bodyPr wrap="square" rtlCol="0">
            <a:spAutoFit/>
          </a:bodyPr>
          <a:lstStyle/>
          <a:p>
            <a:r>
              <a:rPr lang="en-US" b="1" dirty="0"/>
              <a:t>*</a:t>
            </a:r>
          </a:p>
        </p:txBody>
      </p:sp>
    </p:spTree>
    <p:extLst>
      <p:ext uri="{BB962C8B-B14F-4D97-AF65-F5344CB8AC3E}">
        <p14:creationId xmlns:p14="http://schemas.microsoft.com/office/powerpoint/2010/main" val="166197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57750" y="1748118"/>
            <a:ext cx="3028950" cy="1543050"/>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525" dirty="0">
                <a:solidFill>
                  <a:srgbClr val="04617B"/>
                </a:solidFill>
              </a:rPr>
              <a:t>Split with Option Lanes </a:t>
            </a:r>
            <a:r>
              <a:rPr lang="en-US" sz="4050" dirty="0">
                <a:solidFill>
                  <a:srgbClr val="04617B"/>
                </a:solidFill>
              </a:rPr>
              <a:t/>
            </a:r>
            <a:br>
              <a:rPr lang="en-US" sz="4050" dirty="0">
                <a:solidFill>
                  <a:srgbClr val="04617B"/>
                </a:solidFill>
              </a:rPr>
            </a:br>
            <a:endParaRPr lang="en-US" sz="3750" dirty="0">
              <a:solidFill>
                <a:srgbClr val="04617B"/>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396326"/>
            <a:ext cx="2914650" cy="435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43500" y="3291169"/>
            <a:ext cx="2114550" cy="507831"/>
          </a:xfrm>
          <a:prstGeom prst="rect">
            <a:avLst/>
          </a:prstGeom>
          <a:noFill/>
        </p:spPr>
        <p:txBody>
          <a:bodyPr wrap="square" rtlCol="0">
            <a:spAutoFit/>
          </a:bodyPr>
          <a:lstStyle/>
          <a:p>
            <a:r>
              <a:rPr lang="en-US" sz="1350" dirty="0">
                <a:solidFill>
                  <a:prstClr val="black"/>
                </a:solidFill>
              </a:rPr>
              <a:t>Remember:  APL where  Optional Lane present</a:t>
            </a:r>
          </a:p>
        </p:txBody>
      </p:sp>
      <p:sp>
        <p:nvSpPr>
          <p:cNvPr id="6" name="Slide Number Placeholder 5"/>
          <p:cNvSpPr>
            <a:spLocks noGrp="1"/>
          </p:cNvSpPr>
          <p:nvPr>
            <p:ph type="sldNum" sz="quarter" idx="12"/>
          </p:nvPr>
        </p:nvSpPr>
        <p:spPr/>
        <p:txBody>
          <a:bodyPr/>
          <a:lstStyle/>
          <a:p>
            <a:r>
              <a:rPr lang="en-US">
                <a:solidFill>
                  <a:srgbClr val="04617B">
                    <a:shade val="90000"/>
                  </a:srgbClr>
                </a:solidFill>
              </a:rPr>
              <a:t>2-</a:t>
            </a:r>
            <a:fld id="{2B5416A2-9B01-4E7E-A312-BBF05BBF05FE}" type="slidenum">
              <a:rPr lang="en-US" smtClean="0">
                <a:solidFill>
                  <a:srgbClr val="04617B">
                    <a:shade val="90000"/>
                  </a:srgbClr>
                </a:solidFill>
              </a:rPr>
              <a:pPr/>
              <a:t>31</a:t>
            </a:fld>
            <a:endParaRPr lang="en-US" dirty="0">
              <a:solidFill>
                <a:srgbClr val="04617B">
                  <a:shade val="90000"/>
                </a:srgbClr>
              </a:solidFill>
            </a:endParaRPr>
          </a:p>
        </p:txBody>
      </p:sp>
    </p:spTree>
    <p:extLst>
      <p:ext uri="{BB962C8B-B14F-4D97-AF65-F5344CB8AC3E}">
        <p14:creationId xmlns:p14="http://schemas.microsoft.com/office/powerpoint/2010/main" val="1210399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434063"/>
            <a:ext cx="3200400" cy="439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857750" y="1748118"/>
            <a:ext cx="3028950" cy="1543050"/>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525" dirty="0">
                <a:solidFill>
                  <a:srgbClr val="04617B"/>
                </a:solidFill>
              </a:rPr>
              <a:t>Split with Dedicated Lanes </a:t>
            </a:r>
            <a:r>
              <a:rPr lang="en-US" sz="4050" dirty="0">
                <a:solidFill>
                  <a:srgbClr val="04617B"/>
                </a:solidFill>
              </a:rPr>
              <a:t/>
            </a:r>
            <a:br>
              <a:rPr lang="en-US" sz="4050" dirty="0">
                <a:solidFill>
                  <a:srgbClr val="04617B"/>
                </a:solidFill>
              </a:rPr>
            </a:br>
            <a:endParaRPr lang="en-US" sz="3750" dirty="0">
              <a:solidFill>
                <a:srgbClr val="04617B"/>
              </a:solidFill>
            </a:endParaRPr>
          </a:p>
        </p:txBody>
      </p:sp>
      <p:sp>
        <p:nvSpPr>
          <p:cNvPr id="5" name="TextBox 4"/>
          <p:cNvSpPr txBox="1"/>
          <p:nvPr/>
        </p:nvSpPr>
        <p:spPr>
          <a:xfrm>
            <a:off x="5143500" y="3291169"/>
            <a:ext cx="2114550" cy="715581"/>
          </a:xfrm>
          <a:prstGeom prst="rect">
            <a:avLst/>
          </a:prstGeom>
          <a:noFill/>
        </p:spPr>
        <p:txBody>
          <a:bodyPr wrap="square" rtlCol="0">
            <a:spAutoFit/>
          </a:bodyPr>
          <a:lstStyle/>
          <a:p>
            <a:r>
              <a:rPr lang="en-US" sz="1350" dirty="0">
                <a:solidFill>
                  <a:prstClr val="black"/>
                </a:solidFill>
              </a:rPr>
              <a:t>Remember:  Conventional signing where no Optional Lane is present</a:t>
            </a:r>
          </a:p>
        </p:txBody>
      </p:sp>
      <p:sp>
        <p:nvSpPr>
          <p:cNvPr id="6" name="Slide Number Placeholder 5"/>
          <p:cNvSpPr>
            <a:spLocks noGrp="1"/>
          </p:cNvSpPr>
          <p:nvPr>
            <p:ph type="sldNum" sz="quarter" idx="12"/>
          </p:nvPr>
        </p:nvSpPr>
        <p:spPr/>
        <p:txBody>
          <a:bodyPr/>
          <a:lstStyle/>
          <a:p>
            <a:r>
              <a:rPr lang="en-US">
                <a:solidFill>
                  <a:srgbClr val="04617B">
                    <a:shade val="90000"/>
                  </a:srgbClr>
                </a:solidFill>
              </a:rPr>
              <a:t>2-</a:t>
            </a:r>
            <a:fld id="{2B5416A2-9B01-4E7E-A312-BBF05BBF05FE}" type="slidenum">
              <a:rPr lang="en-US" smtClean="0">
                <a:solidFill>
                  <a:srgbClr val="04617B">
                    <a:shade val="90000"/>
                  </a:srgbClr>
                </a:solidFill>
              </a:rPr>
              <a:pPr/>
              <a:t>32</a:t>
            </a:fld>
            <a:endParaRPr lang="en-US" dirty="0">
              <a:solidFill>
                <a:srgbClr val="04617B">
                  <a:shade val="90000"/>
                </a:srgbClr>
              </a:solidFill>
            </a:endParaRPr>
          </a:p>
        </p:txBody>
      </p:sp>
    </p:spTree>
    <p:extLst>
      <p:ext uri="{BB962C8B-B14F-4D97-AF65-F5344CB8AC3E}">
        <p14:creationId xmlns:p14="http://schemas.microsoft.com/office/powerpoint/2010/main" val="2407094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485900" y="1385316"/>
            <a:ext cx="6172200" cy="857250"/>
          </a:xfrm>
          <a:prstGeom prst="rect">
            <a:avLst/>
          </a:prstGeom>
        </p:spPr>
        <p:txBody>
          <a:bodyPr>
            <a:normAutofit fontScale="82500" lnSpcReduction="20000"/>
          </a:bodyPr>
          <a:lstStyle/>
          <a:p>
            <a:pPr>
              <a:spcBef>
                <a:spcPct val="0"/>
              </a:spcBef>
              <a:defRPr/>
            </a:pPr>
            <a:r>
              <a:rPr lang="en-US" sz="3750" dirty="0">
                <a:solidFill>
                  <a:srgbClr val="04617B"/>
                </a:solidFill>
                <a:ea typeface="+mj-ea"/>
                <a:cs typeface="+mj-cs"/>
              </a:rPr>
              <a:t>Drop, Auxiliary Decel. &amp; Exit Markings</a:t>
            </a:r>
          </a:p>
        </p:txBody>
      </p:sp>
      <p:grpSp>
        <p:nvGrpSpPr>
          <p:cNvPr id="10" name="Group 9"/>
          <p:cNvGrpSpPr/>
          <p:nvPr/>
        </p:nvGrpSpPr>
        <p:grpSpPr>
          <a:xfrm>
            <a:off x="1371600" y="2228850"/>
            <a:ext cx="2000250" cy="3622409"/>
            <a:chOff x="304800" y="1828800"/>
            <a:chExt cx="2667000" cy="4829878"/>
          </a:xfrm>
        </p:grpSpPr>
        <p:pic>
          <p:nvPicPr>
            <p:cNvPr id="286724" name="Picture 4"/>
            <p:cNvPicPr>
              <a:picLocks noChangeAspect="1" noChangeArrowheads="1"/>
            </p:cNvPicPr>
            <p:nvPr/>
          </p:nvPicPr>
          <p:blipFill>
            <a:blip r:embed="rId3" cstate="print"/>
            <a:srcRect b="17213"/>
            <a:stretch>
              <a:fillRect/>
            </a:stretch>
          </p:blipFill>
          <p:spPr bwMode="auto">
            <a:xfrm>
              <a:off x="304800" y="1828800"/>
              <a:ext cx="2444750" cy="4829878"/>
            </a:xfrm>
            <a:prstGeom prst="rect">
              <a:avLst/>
            </a:prstGeom>
            <a:noFill/>
            <a:ln w="9525">
              <a:noFill/>
              <a:miter lim="800000"/>
              <a:headEnd/>
              <a:tailEnd/>
            </a:ln>
          </p:spPr>
        </p:pic>
        <p:sp>
          <p:nvSpPr>
            <p:cNvPr id="7" name="TextBox 6"/>
            <p:cNvSpPr txBox="1"/>
            <p:nvPr/>
          </p:nvSpPr>
          <p:spPr>
            <a:xfrm>
              <a:off x="1447800" y="5714999"/>
              <a:ext cx="1524000" cy="492443"/>
            </a:xfrm>
            <a:prstGeom prst="rect">
              <a:avLst/>
            </a:prstGeom>
            <a:noFill/>
          </p:spPr>
          <p:txBody>
            <a:bodyPr wrap="square" rtlCol="0">
              <a:spAutoFit/>
            </a:bodyPr>
            <a:lstStyle/>
            <a:p>
              <a:r>
                <a:rPr lang="en-US" dirty="0">
                  <a:solidFill>
                    <a:prstClr val="black"/>
                  </a:solidFill>
                </a:rPr>
                <a:t>Tapered</a:t>
              </a:r>
            </a:p>
          </p:txBody>
        </p:sp>
      </p:grpSp>
      <p:grpSp>
        <p:nvGrpSpPr>
          <p:cNvPr id="11" name="Group 10"/>
          <p:cNvGrpSpPr/>
          <p:nvPr/>
        </p:nvGrpSpPr>
        <p:grpSpPr>
          <a:xfrm>
            <a:off x="3200400" y="2228850"/>
            <a:ext cx="2457450" cy="3624263"/>
            <a:chOff x="2743200" y="1828800"/>
            <a:chExt cx="3276600" cy="4832350"/>
          </a:xfrm>
        </p:grpSpPr>
        <p:pic>
          <p:nvPicPr>
            <p:cNvPr id="286723" name="Picture 3"/>
            <p:cNvPicPr>
              <a:picLocks noChangeAspect="1" noChangeArrowheads="1"/>
            </p:cNvPicPr>
            <p:nvPr/>
          </p:nvPicPr>
          <p:blipFill>
            <a:blip r:embed="rId4" cstate="print"/>
            <a:srcRect/>
            <a:stretch>
              <a:fillRect/>
            </a:stretch>
          </p:blipFill>
          <p:spPr bwMode="auto">
            <a:xfrm>
              <a:off x="2743200" y="1828800"/>
              <a:ext cx="2058753" cy="4832350"/>
            </a:xfrm>
            <a:prstGeom prst="rect">
              <a:avLst/>
            </a:prstGeom>
            <a:noFill/>
            <a:ln w="9525">
              <a:noFill/>
              <a:miter lim="800000"/>
              <a:headEnd/>
              <a:tailEnd/>
            </a:ln>
          </p:spPr>
        </p:pic>
        <p:sp>
          <p:nvSpPr>
            <p:cNvPr id="8" name="TextBox 7"/>
            <p:cNvSpPr txBox="1"/>
            <p:nvPr/>
          </p:nvSpPr>
          <p:spPr>
            <a:xfrm>
              <a:off x="4343400" y="5334000"/>
              <a:ext cx="1676400" cy="861775"/>
            </a:xfrm>
            <a:prstGeom prst="rect">
              <a:avLst/>
            </a:prstGeom>
            <a:noFill/>
          </p:spPr>
          <p:txBody>
            <a:bodyPr wrap="square" rtlCol="0">
              <a:spAutoFit/>
            </a:bodyPr>
            <a:lstStyle/>
            <a:p>
              <a:r>
                <a:rPr lang="en-US" dirty="0">
                  <a:solidFill>
                    <a:prstClr val="black"/>
                  </a:solidFill>
                </a:rPr>
                <a:t>Parallel w/ option</a:t>
              </a:r>
            </a:p>
          </p:txBody>
        </p:sp>
      </p:grpSp>
      <p:grpSp>
        <p:nvGrpSpPr>
          <p:cNvPr id="12" name="Group 11"/>
          <p:cNvGrpSpPr/>
          <p:nvPr/>
        </p:nvGrpSpPr>
        <p:grpSpPr>
          <a:xfrm>
            <a:off x="5486401" y="2114551"/>
            <a:ext cx="2738528" cy="3554016"/>
            <a:chOff x="5797430" y="1905000"/>
            <a:chExt cx="3651370" cy="4738688"/>
          </a:xfrm>
        </p:grpSpPr>
        <p:pic>
          <p:nvPicPr>
            <p:cNvPr id="286722" name="Picture 2"/>
            <p:cNvPicPr>
              <a:picLocks noChangeAspect="1" noChangeArrowheads="1"/>
            </p:cNvPicPr>
            <p:nvPr/>
          </p:nvPicPr>
          <p:blipFill>
            <a:blip r:embed="rId5" cstate="print"/>
            <a:srcRect/>
            <a:stretch>
              <a:fillRect/>
            </a:stretch>
          </p:blipFill>
          <p:spPr bwMode="auto">
            <a:xfrm>
              <a:off x="5797430" y="1905000"/>
              <a:ext cx="3346570" cy="4738688"/>
            </a:xfrm>
            <a:prstGeom prst="rect">
              <a:avLst/>
            </a:prstGeom>
            <a:noFill/>
            <a:ln w="9525">
              <a:noFill/>
              <a:miter lim="800000"/>
              <a:headEnd/>
              <a:tailEnd/>
            </a:ln>
          </p:spPr>
        </p:pic>
        <p:sp>
          <p:nvSpPr>
            <p:cNvPr id="9" name="TextBox 8"/>
            <p:cNvSpPr txBox="1"/>
            <p:nvPr/>
          </p:nvSpPr>
          <p:spPr>
            <a:xfrm>
              <a:off x="7924800" y="5638800"/>
              <a:ext cx="1524000" cy="492443"/>
            </a:xfrm>
            <a:prstGeom prst="rect">
              <a:avLst/>
            </a:prstGeom>
            <a:noFill/>
          </p:spPr>
          <p:txBody>
            <a:bodyPr wrap="square" rtlCol="0">
              <a:spAutoFit/>
            </a:bodyPr>
            <a:lstStyle/>
            <a:p>
              <a:r>
                <a:rPr lang="en-US" dirty="0">
                  <a:solidFill>
                    <a:prstClr val="black"/>
                  </a:solidFill>
                </a:rPr>
                <a:t>Drop</a:t>
              </a:r>
            </a:p>
          </p:txBody>
        </p:sp>
      </p:grpSp>
      <p:sp>
        <p:nvSpPr>
          <p:cNvPr id="16" name="Slide Number Placeholder 15"/>
          <p:cNvSpPr>
            <a:spLocks noGrp="1"/>
          </p:cNvSpPr>
          <p:nvPr>
            <p:ph type="sldNum" sz="quarter" idx="12"/>
          </p:nvPr>
        </p:nvSpPr>
        <p:spPr/>
        <p:txBody>
          <a:bodyPr/>
          <a:lstStyle/>
          <a:p>
            <a:r>
              <a:rPr lang="en-US">
                <a:solidFill>
                  <a:srgbClr val="04617B">
                    <a:shade val="90000"/>
                  </a:srgbClr>
                </a:solidFill>
              </a:rPr>
              <a:t>5-</a:t>
            </a:r>
            <a:fld id="{C15BA02F-A7AA-4F98-850A-DA4286485B0E}" type="slidenum">
              <a:rPr lang="en-US" smtClean="0">
                <a:solidFill>
                  <a:srgbClr val="04617B">
                    <a:shade val="90000"/>
                  </a:srgbClr>
                </a:solidFill>
              </a:rPr>
              <a:pPr/>
              <a:t>33</a:t>
            </a:fld>
            <a:endParaRPr lang="en-US" dirty="0">
              <a:solidFill>
                <a:srgbClr val="04617B">
                  <a:shade val="90000"/>
                </a:srgbClr>
              </a:solidFill>
            </a:endParaRPr>
          </a:p>
        </p:txBody>
      </p:sp>
    </p:spTree>
    <p:extLst>
      <p:ext uri="{BB962C8B-B14F-4D97-AF65-F5344CB8AC3E}">
        <p14:creationId xmlns:p14="http://schemas.microsoft.com/office/powerpoint/2010/main" val="21343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ppt_w*0.05"/>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anim calcmode="lin" valueType="num">
                                      <p:cBhvr>
                                        <p:cTn id="18" dur="500" fill="hold"/>
                                        <p:tgtEl>
                                          <p:spTgt spid="11"/>
                                        </p:tgtEl>
                                        <p:attrNameLst>
                                          <p:attrName>ppt_x</p:attrName>
                                        </p:attrNameLst>
                                      </p:cBhvr>
                                      <p:tavLst>
                                        <p:tav tm="0">
                                          <p:val>
                                            <p:strVal val="#ppt_x-.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05"/>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 calcmode="lin" valueType="num">
                                      <p:cBhvr>
                                        <p:cTn id="27" dur="500" fill="hold"/>
                                        <p:tgtEl>
                                          <p:spTgt spid="12"/>
                                        </p:tgtEl>
                                        <p:attrNameLst>
                                          <p:attrName>ppt_x</p:attrName>
                                        </p:attrNameLst>
                                      </p:cBhvr>
                                      <p:tavLst>
                                        <p:tav tm="0">
                                          <p:val>
                                            <p:strVal val="#ppt_x-.2"/>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4FB6E-E508-4CC8-A5B0-47D8B449F46F}"/>
              </a:ext>
            </a:extLst>
          </p:cNvPr>
          <p:cNvPicPr>
            <a:picLocks noChangeAspect="1"/>
          </p:cNvPicPr>
          <p:nvPr/>
        </p:nvPicPr>
        <p:blipFill>
          <a:blip r:embed="rId2"/>
          <a:stretch>
            <a:fillRect/>
          </a:stretch>
        </p:blipFill>
        <p:spPr>
          <a:xfrm>
            <a:off x="120253" y="2000250"/>
            <a:ext cx="8816969" cy="2893559"/>
          </a:xfrm>
          <a:prstGeom prst="rect">
            <a:avLst/>
          </a:prstGeom>
        </p:spPr>
      </p:pic>
      <p:sp>
        <p:nvSpPr>
          <p:cNvPr id="3" name="TextBox 2">
            <a:extLst>
              <a:ext uri="{FF2B5EF4-FFF2-40B4-BE49-F238E27FC236}">
                <a16:creationId xmlns:a16="http://schemas.microsoft.com/office/drawing/2014/main" id="{954F7C2B-673C-4077-A1A7-F671310DCE64}"/>
              </a:ext>
            </a:extLst>
          </p:cNvPr>
          <p:cNvSpPr txBox="1"/>
          <p:nvPr/>
        </p:nvSpPr>
        <p:spPr>
          <a:xfrm>
            <a:off x="1960462" y="1172936"/>
            <a:ext cx="5279394" cy="715581"/>
          </a:xfrm>
          <a:prstGeom prst="rect">
            <a:avLst/>
          </a:prstGeom>
          <a:noFill/>
        </p:spPr>
        <p:txBody>
          <a:bodyPr wrap="none" rtlCol="0">
            <a:spAutoFit/>
          </a:bodyPr>
          <a:lstStyle/>
          <a:p>
            <a:r>
              <a:rPr lang="en-US" sz="4050" b="1" dirty="0"/>
              <a:t>Wide Dotted Lane Lines</a:t>
            </a:r>
          </a:p>
        </p:txBody>
      </p:sp>
    </p:spTree>
    <p:extLst>
      <p:ext uri="{BB962C8B-B14F-4D97-AF65-F5344CB8AC3E}">
        <p14:creationId xmlns:p14="http://schemas.microsoft.com/office/powerpoint/2010/main" val="431359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Dropped Lane </a:t>
            </a:r>
          </a:p>
        </p:txBody>
      </p:sp>
      <p:sp>
        <p:nvSpPr>
          <p:cNvPr id="8" name="Slide Number Placeholder 7"/>
          <p:cNvSpPr>
            <a:spLocks noGrp="1"/>
          </p:cNvSpPr>
          <p:nvPr>
            <p:ph type="sldNum" sz="quarter" idx="12"/>
          </p:nvPr>
        </p:nvSpPr>
        <p:spPr/>
        <p:txBody>
          <a:bodyPr/>
          <a:lstStyle/>
          <a:p>
            <a:r>
              <a:rPr lang="en-US">
                <a:solidFill>
                  <a:srgbClr val="04617B">
                    <a:shade val="90000"/>
                  </a:srgbClr>
                </a:solidFill>
              </a:rPr>
              <a:t>5-</a:t>
            </a:r>
            <a:fld id="{C15BA02F-A7AA-4F98-850A-DA4286485B0E}" type="slidenum">
              <a:rPr lang="en-US" smtClean="0">
                <a:solidFill>
                  <a:srgbClr val="04617B">
                    <a:shade val="90000"/>
                  </a:srgbClr>
                </a:solidFill>
              </a:rPr>
              <a:pPr/>
              <a:t>35</a:t>
            </a:fld>
            <a:endParaRPr lang="en-US" dirty="0">
              <a:solidFill>
                <a:srgbClr val="04617B">
                  <a:shade val="90000"/>
                </a:srgbClr>
              </a:solidFill>
            </a:endParaRPr>
          </a:p>
        </p:txBody>
      </p:sp>
      <p:sp>
        <p:nvSpPr>
          <p:cNvPr id="9" name="Rectangle 8"/>
          <p:cNvSpPr/>
          <p:nvPr/>
        </p:nvSpPr>
        <p:spPr>
          <a:xfrm>
            <a:off x="1543050" y="4686302"/>
            <a:ext cx="1519314" cy="507831"/>
          </a:xfrm>
          <a:prstGeom prst="rect">
            <a:avLst/>
          </a:prstGeom>
        </p:spPr>
        <p:txBody>
          <a:bodyPr wrap="square">
            <a:spAutoFit/>
          </a:bodyPr>
          <a:lstStyle/>
          <a:p>
            <a:r>
              <a:rPr lang="en-US" sz="1350" dirty="0">
                <a:solidFill>
                  <a:prstClr val="black"/>
                </a:solidFill>
              </a:rPr>
              <a:t>MUTCD partial Fig 3B-10, Dwg A</a:t>
            </a:r>
          </a:p>
        </p:txBody>
      </p:sp>
      <p:pic>
        <p:nvPicPr>
          <p:cNvPr id="1026" name="Picture 2"/>
          <p:cNvPicPr>
            <a:picLocks noChangeAspect="1" noChangeArrowheads="1"/>
          </p:cNvPicPr>
          <p:nvPr/>
        </p:nvPicPr>
        <p:blipFill>
          <a:blip r:embed="rId3" cstate="print"/>
          <a:srcRect/>
          <a:stretch>
            <a:fillRect/>
          </a:stretch>
        </p:blipFill>
        <p:spPr bwMode="auto">
          <a:xfrm rot="16200000">
            <a:off x="4369732" y="2102582"/>
            <a:ext cx="2576238" cy="4686300"/>
          </a:xfrm>
          <a:prstGeom prst="rect">
            <a:avLst/>
          </a:prstGeom>
          <a:noFill/>
          <a:ln w="9525">
            <a:noFill/>
            <a:miter lim="800000"/>
            <a:headEnd/>
            <a:tailEnd/>
          </a:ln>
        </p:spPr>
      </p:pic>
      <p:sp>
        <p:nvSpPr>
          <p:cNvPr id="4" name="TextBox 3"/>
          <p:cNvSpPr txBox="1"/>
          <p:nvPr/>
        </p:nvSpPr>
        <p:spPr>
          <a:xfrm>
            <a:off x="1714500" y="2457450"/>
            <a:ext cx="3200400" cy="1384995"/>
          </a:xfrm>
          <a:prstGeom prst="rect">
            <a:avLst/>
          </a:prstGeom>
          <a:noFill/>
        </p:spPr>
        <p:txBody>
          <a:bodyPr wrap="square" rtlCol="0">
            <a:spAutoFit/>
          </a:bodyPr>
          <a:lstStyle/>
          <a:p>
            <a:r>
              <a:rPr lang="en-US" sz="2100" dirty="0">
                <a:solidFill>
                  <a:prstClr val="black"/>
                </a:solidFill>
              </a:rPr>
              <a:t>“…a through lane that becomes a mandatory exit lane on a freeway or expressway.” </a:t>
            </a:r>
          </a:p>
        </p:txBody>
      </p:sp>
    </p:spTree>
    <p:extLst>
      <p:ext uri="{BB962C8B-B14F-4D97-AF65-F5344CB8AC3E}">
        <p14:creationId xmlns:p14="http://schemas.microsoft.com/office/powerpoint/2010/main" val="534194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1B98-EDF8-4D94-A128-A1CE33C10326}"/>
              </a:ext>
            </a:extLst>
          </p:cNvPr>
          <p:cNvSpPr>
            <a:spLocks noGrp="1"/>
          </p:cNvSpPr>
          <p:nvPr>
            <p:ph type="title"/>
          </p:nvPr>
        </p:nvSpPr>
        <p:spPr/>
        <p:txBody>
          <a:bodyPr/>
          <a:lstStyle/>
          <a:p>
            <a:r>
              <a:rPr lang="en-US" b="1" dirty="0"/>
              <a:t>In advance of freeway splits…</a:t>
            </a:r>
          </a:p>
        </p:txBody>
      </p:sp>
      <p:pic>
        <p:nvPicPr>
          <p:cNvPr id="3" name="Picture 2">
            <a:extLst>
              <a:ext uri="{FF2B5EF4-FFF2-40B4-BE49-F238E27FC236}">
                <a16:creationId xmlns:a16="http://schemas.microsoft.com/office/drawing/2014/main" id="{4D28885C-A0EF-40A9-A955-EC27F9206181}"/>
              </a:ext>
            </a:extLst>
          </p:cNvPr>
          <p:cNvPicPr>
            <a:picLocks noChangeAspect="1"/>
          </p:cNvPicPr>
          <p:nvPr/>
        </p:nvPicPr>
        <p:blipFill>
          <a:blip r:embed="rId2"/>
          <a:stretch>
            <a:fillRect/>
          </a:stretch>
        </p:blipFill>
        <p:spPr>
          <a:xfrm>
            <a:off x="2657985" y="2131194"/>
            <a:ext cx="2904615" cy="3562885"/>
          </a:xfrm>
          <a:prstGeom prst="rect">
            <a:avLst/>
          </a:prstGeom>
        </p:spPr>
      </p:pic>
    </p:spTree>
    <p:extLst>
      <p:ext uri="{BB962C8B-B14F-4D97-AF65-F5344CB8AC3E}">
        <p14:creationId xmlns:p14="http://schemas.microsoft.com/office/powerpoint/2010/main" val="698101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57350" y="3257550"/>
            <a:ext cx="3200400" cy="1811476"/>
            <a:chOff x="1143000" y="3962400"/>
            <a:chExt cx="4267200" cy="2415301"/>
          </a:xfrm>
          <a:noFill/>
        </p:grpSpPr>
        <p:sp>
          <p:nvSpPr>
            <p:cNvPr id="4" name="TextBox 3"/>
            <p:cNvSpPr txBox="1"/>
            <p:nvPr/>
          </p:nvSpPr>
          <p:spPr>
            <a:xfrm>
              <a:off x="1676400" y="4038600"/>
              <a:ext cx="3733800" cy="2339101"/>
            </a:xfrm>
            <a:prstGeom prst="rect">
              <a:avLst/>
            </a:prstGeom>
            <a:grpFill/>
            <a:ln w="31750" cmpd="thinThick">
              <a:solidFill>
                <a:schemeClr val="accent1">
                  <a:lumMod val="75000"/>
                </a:schemeClr>
              </a:solidFill>
            </a:ln>
          </p:spPr>
          <p:txBody>
            <a:bodyPr wrap="square" rtlCol="0">
              <a:spAutoFit/>
            </a:bodyPr>
            <a:lstStyle/>
            <a:p>
              <a:r>
                <a:rPr lang="en-US" dirty="0">
                  <a:solidFill>
                    <a:prstClr val="black"/>
                  </a:solidFill>
                </a:rPr>
                <a:t>An auxiliary lane added at one interchange and terminated with a drop at a nearby interchange is also considered a dropped lane for marking purposes </a:t>
              </a:r>
            </a:p>
          </p:txBody>
        </p:sp>
        <p:sp>
          <p:nvSpPr>
            <p:cNvPr id="5" name="5-Point Star 4"/>
            <p:cNvSpPr/>
            <p:nvPr/>
          </p:nvSpPr>
          <p:spPr>
            <a:xfrm>
              <a:off x="1143000" y="3962400"/>
              <a:ext cx="457200" cy="533400"/>
            </a:xfrm>
            <a:prstGeom prst="star5">
              <a:avLst/>
            </a:prstGeom>
            <a:grpFill/>
            <a:ln w="31750" cmpd="thinThick">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pic>
        <p:nvPicPr>
          <p:cNvPr id="6" name="Picture 2"/>
          <p:cNvPicPr>
            <a:picLocks noChangeAspect="1" noChangeArrowheads="1"/>
          </p:cNvPicPr>
          <p:nvPr/>
        </p:nvPicPr>
        <p:blipFill>
          <a:blip r:embed="rId3" cstate="print"/>
          <a:srcRect/>
          <a:stretch>
            <a:fillRect/>
          </a:stretch>
        </p:blipFill>
        <p:spPr bwMode="auto">
          <a:xfrm>
            <a:off x="5057776" y="1543050"/>
            <a:ext cx="2943225" cy="4019550"/>
          </a:xfrm>
          <a:prstGeom prst="rect">
            <a:avLst/>
          </a:prstGeom>
          <a:noFill/>
          <a:ln w="9525">
            <a:noFill/>
            <a:miter lim="800000"/>
            <a:headEnd/>
            <a:tailEnd/>
          </a:ln>
        </p:spPr>
      </p:pic>
      <p:sp>
        <p:nvSpPr>
          <p:cNvPr id="7" name="TextBox 6"/>
          <p:cNvSpPr txBox="1"/>
          <p:nvPr/>
        </p:nvSpPr>
        <p:spPr>
          <a:xfrm>
            <a:off x="6457950" y="4686301"/>
            <a:ext cx="1543050" cy="323165"/>
          </a:xfrm>
          <a:prstGeom prst="rect">
            <a:avLst/>
          </a:prstGeom>
          <a:noFill/>
        </p:spPr>
        <p:txBody>
          <a:bodyPr wrap="square" rtlCol="0">
            <a:spAutoFit/>
          </a:bodyPr>
          <a:lstStyle/>
          <a:p>
            <a:r>
              <a:rPr lang="en-US" sz="1500" dirty="0">
                <a:solidFill>
                  <a:prstClr val="black"/>
                </a:solidFill>
              </a:rPr>
              <a:t>See Fig 3B-10 E.</a:t>
            </a:r>
          </a:p>
        </p:txBody>
      </p:sp>
      <p:sp>
        <p:nvSpPr>
          <p:cNvPr id="8" name="Title 1"/>
          <p:cNvSpPr txBox="1">
            <a:spLocks/>
          </p:cNvSpPr>
          <p:nvPr/>
        </p:nvSpPr>
        <p:spPr>
          <a:xfrm>
            <a:off x="1543050" y="1714500"/>
            <a:ext cx="3429000" cy="857250"/>
          </a:xfrm>
          <a:prstGeom prst="rect">
            <a:avLst/>
          </a:prstGeom>
        </p:spPr>
        <p:txBody>
          <a:bodyPr/>
          <a:lstStyle/>
          <a:p>
            <a:pPr>
              <a:spcBef>
                <a:spcPct val="0"/>
              </a:spcBef>
              <a:defRPr/>
            </a:pPr>
            <a:r>
              <a:rPr lang="en-US" sz="3750" dirty="0">
                <a:solidFill>
                  <a:srgbClr val="04617B"/>
                </a:solidFill>
                <a:ea typeface="+mj-ea"/>
                <a:cs typeface="+mj-cs"/>
              </a:rPr>
              <a:t>Lane Drop Marking</a:t>
            </a:r>
          </a:p>
        </p:txBody>
      </p:sp>
      <p:sp>
        <p:nvSpPr>
          <p:cNvPr id="10" name="Slide Number Placeholder 9"/>
          <p:cNvSpPr>
            <a:spLocks noGrp="1"/>
          </p:cNvSpPr>
          <p:nvPr>
            <p:ph type="sldNum" sz="quarter" idx="12"/>
          </p:nvPr>
        </p:nvSpPr>
        <p:spPr/>
        <p:txBody>
          <a:bodyPr/>
          <a:lstStyle/>
          <a:p>
            <a:r>
              <a:rPr lang="en-US">
                <a:solidFill>
                  <a:srgbClr val="04617B">
                    <a:shade val="90000"/>
                  </a:srgbClr>
                </a:solidFill>
              </a:rPr>
              <a:t>5-</a:t>
            </a:r>
            <a:fld id="{C15BA02F-A7AA-4F98-850A-DA4286485B0E}" type="slidenum">
              <a:rPr lang="en-US" smtClean="0">
                <a:solidFill>
                  <a:srgbClr val="04617B">
                    <a:shade val="90000"/>
                  </a:srgbClr>
                </a:solidFill>
              </a:rPr>
              <a:pPr/>
              <a:t>37</a:t>
            </a:fld>
            <a:endParaRPr lang="en-US" dirty="0">
              <a:solidFill>
                <a:srgbClr val="04617B">
                  <a:shade val="90000"/>
                </a:srgbClr>
              </a:solidFill>
            </a:endParaRPr>
          </a:p>
        </p:txBody>
      </p:sp>
    </p:spTree>
    <p:extLst>
      <p:ext uri="{BB962C8B-B14F-4D97-AF65-F5344CB8AC3E}">
        <p14:creationId xmlns:p14="http://schemas.microsoft.com/office/powerpoint/2010/main" val="1222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solidFill>
                  <a:srgbClr val="04617B">
                    <a:shade val="90000"/>
                  </a:srgbClr>
                </a:solidFill>
              </a:rPr>
              <a:t>5-</a:t>
            </a:r>
            <a:fld id="{C15BA02F-A7AA-4F98-850A-DA4286485B0E}" type="slidenum">
              <a:rPr lang="en-US" smtClean="0">
                <a:solidFill>
                  <a:srgbClr val="04617B">
                    <a:shade val="90000"/>
                  </a:srgbClr>
                </a:solidFill>
              </a:rPr>
              <a:pPr/>
              <a:t>38</a:t>
            </a:fld>
            <a:endParaRPr lang="en-US" dirty="0">
              <a:solidFill>
                <a:srgbClr val="04617B">
                  <a:shade val="90000"/>
                </a:srgbClr>
              </a:solidFill>
            </a:endParaRPr>
          </a:p>
        </p:txBody>
      </p:sp>
      <p:sp>
        <p:nvSpPr>
          <p:cNvPr id="2" name="Title 1"/>
          <p:cNvSpPr>
            <a:spLocks noGrp="1"/>
          </p:cNvSpPr>
          <p:nvPr>
            <p:ph type="title" idx="4294967295"/>
          </p:nvPr>
        </p:nvSpPr>
        <p:spPr>
          <a:xfrm>
            <a:off x="0" y="2114550"/>
            <a:ext cx="2286000" cy="857250"/>
          </a:xfrm>
        </p:spPr>
        <p:txBody>
          <a:bodyPr>
            <a:normAutofit fontScale="90000"/>
          </a:bodyPr>
          <a:lstStyle/>
          <a:p>
            <a:r>
              <a:rPr lang="en-US" dirty="0"/>
              <a:t>Entrance Ramp Markings</a:t>
            </a:r>
          </a:p>
        </p:txBody>
      </p:sp>
      <p:pic>
        <p:nvPicPr>
          <p:cNvPr id="287746" name="Picture 2"/>
          <p:cNvPicPr>
            <a:picLocks noChangeAspect="1" noChangeArrowheads="1"/>
          </p:cNvPicPr>
          <p:nvPr/>
        </p:nvPicPr>
        <p:blipFill>
          <a:blip r:embed="rId3" cstate="print"/>
          <a:srcRect/>
          <a:stretch>
            <a:fillRect/>
          </a:stretch>
        </p:blipFill>
        <p:spPr bwMode="auto">
          <a:xfrm>
            <a:off x="3886201" y="1600200"/>
            <a:ext cx="1042988" cy="4243388"/>
          </a:xfrm>
          <a:prstGeom prst="rect">
            <a:avLst/>
          </a:prstGeom>
          <a:noFill/>
          <a:ln w="9525">
            <a:noFill/>
            <a:miter lim="800000"/>
            <a:headEnd/>
            <a:tailEnd/>
          </a:ln>
        </p:spPr>
      </p:pic>
      <p:pic>
        <p:nvPicPr>
          <p:cNvPr id="287747" name="Picture 3"/>
          <p:cNvPicPr>
            <a:picLocks noChangeAspect="1" noChangeArrowheads="1"/>
          </p:cNvPicPr>
          <p:nvPr/>
        </p:nvPicPr>
        <p:blipFill>
          <a:blip r:embed="rId4" cstate="print"/>
          <a:srcRect/>
          <a:stretch>
            <a:fillRect/>
          </a:stretch>
        </p:blipFill>
        <p:spPr bwMode="auto">
          <a:xfrm>
            <a:off x="5600700" y="1600200"/>
            <a:ext cx="1238250" cy="4252913"/>
          </a:xfrm>
          <a:prstGeom prst="rect">
            <a:avLst/>
          </a:prstGeom>
          <a:noFill/>
          <a:ln w="9525">
            <a:noFill/>
            <a:miter lim="800000"/>
            <a:headEnd/>
            <a:tailEnd/>
          </a:ln>
        </p:spPr>
      </p:pic>
      <p:sp>
        <p:nvSpPr>
          <p:cNvPr id="6" name="TextBox 5"/>
          <p:cNvSpPr txBox="1"/>
          <p:nvPr/>
        </p:nvSpPr>
        <p:spPr>
          <a:xfrm>
            <a:off x="6686550" y="4857752"/>
            <a:ext cx="1143000" cy="369332"/>
          </a:xfrm>
          <a:prstGeom prst="rect">
            <a:avLst/>
          </a:prstGeom>
          <a:noFill/>
        </p:spPr>
        <p:txBody>
          <a:bodyPr wrap="square" rtlCol="0">
            <a:spAutoFit/>
          </a:bodyPr>
          <a:lstStyle/>
          <a:p>
            <a:r>
              <a:rPr lang="en-US" dirty="0">
                <a:solidFill>
                  <a:prstClr val="black"/>
                </a:solidFill>
              </a:rPr>
              <a:t>Tapered</a:t>
            </a:r>
          </a:p>
        </p:txBody>
      </p:sp>
      <p:sp>
        <p:nvSpPr>
          <p:cNvPr id="7" name="TextBox 6"/>
          <p:cNvSpPr txBox="1"/>
          <p:nvPr/>
        </p:nvSpPr>
        <p:spPr>
          <a:xfrm>
            <a:off x="2743200" y="4800602"/>
            <a:ext cx="1143000" cy="369332"/>
          </a:xfrm>
          <a:prstGeom prst="rect">
            <a:avLst/>
          </a:prstGeom>
          <a:noFill/>
        </p:spPr>
        <p:txBody>
          <a:bodyPr wrap="square" rtlCol="0">
            <a:spAutoFit/>
          </a:bodyPr>
          <a:lstStyle/>
          <a:p>
            <a:r>
              <a:rPr lang="en-US" dirty="0">
                <a:solidFill>
                  <a:prstClr val="black"/>
                </a:solidFill>
              </a:rPr>
              <a:t>Parallel</a:t>
            </a:r>
          </a:p>
        </p:txBody>
      </p:sp>
      <p:cxnSp>
        <p:nvCxnSpPr>
          <p:cNvPr id="9" name="Straight Arrow Connector 8"/>
          <p:cNvCxnSpPr/>
          <p:nvPr/>
        </p:nvCxnSpPr>
        <p:spPr>
          <a:xfrm flipH="1">
            <a:off x="6229352" y="2286003"/>
            <a:ext cx="1085851" cy="17144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43700" y="1600201"/>
            <a:ext cx="1257300" cy="715581"/>
          </a:xfrm>
          <a:prstGeom prst="rect">
            <a:avLst/>
          </a:prstGeom>
          <a:solidFill>
            <a:schemeClr val="bg2">
              <a:lumMod val="90000"/>
            </a:schemeClr>
          </a:solidFill>
        </p:spPr>
        <p:txBody>
          <a:bodyPr wrap="square" rtlCol="0">
            <a:spAutoFit/>
          </a:bodyPr>
          <a:lstStyle/>
          <a:p>
            <a:r>
              <a:rPr lang="en-US" sz="1350" dirty="0">
                <a:solidFill>
                  <a:prstClr val="black"/>
                </a:solidFill>
              </a:rPr>
              <a:t>Channelizing lines may be shortened</a:t>
            </a:r>
          </a:p>
        </p:txBody>
      </p:sp>
      <p:sp>
        <p:nvSpPr>
          <p:cNvPr id="18" name="Freeform 17"/>
          <p:cNvSpPr/>
          <p:nvPr/>
        </p:nvSpPr>
        <p:spPr>
          <a:xfrm>
            <a:off x="6078698" y="4025454"/>
            <a:ext cx="213795" cy="603799"/>
          </a:xfrm>
          <a:custGeom>
            <a:avLst/>
            <a:gdLst>
              <a:gd name="connsiteX0" fmla="*/ 141842 w 285060"/>
              <a:gd name="connsiteY0" fmla="*/ 0 h 805065"/>
              <a:gd name="connsiteX1" fmla="*/ 154721 w 285060"/>
              <a:gd name="connsiteY1" fmla="*/ 38637 h 805065"/>
              <a:gd name="connsiteX2" fmla="*/ 128963 w 285060"/>
              <a:gd name="connsiteY2" fmla="*/ 103031 h 805065"/>
              <a:gd name="connsiteX3" fmla="*/ 116084 w 285060"/>
              <a:gd name="connsiteY3" fmla="*/ 141668 h 805065"/>
              <a:gd name="connsiteX4" fmla="*/ 206236 w 285060"/>
              <a:gd name="connsiteY4" fmla="*/ 180305 h 805065"/>
              <a:gd name="connsiteX5" fmla="*/ 13053 w 285060"/>
              <a:gd name="connsiteY5" fmla="*/ 193184 h 805065"/>
              <a:gd name="connsiteX6" fmla="*/ 25932 w 285060"/>
              <a:gd name="connsiteY6" fmla="*/ 231820 h 805065"/>
              <a:gd name="connsiteX7" fmla="*/ 64569 w 285060"/>
              <a:gd name="connsiteY7" fmla="*/ 244699 h 805065"/>
              <a:gd name="connsiteX8" fmla="*/ 128963 w 285060"/>
              <a:gd name="connsiteY8" fmla="*/ 231820 h 805065"/>
              <a:gd name="connsiteX9" fmla="*/ 167600 w 285060"/>
              <a:gd name="connsiteY9" fmla="*/ 218941 h 805065"/>
              <a:gd name="connsiteX10" fmla="*/ 180478 w 285060"/>
              <a:gd name="connsiteY10" fmla="*/ 257578 h 805065"/>
              <a:gd name="connsiteX11" fmla="*/ 180478 w 285060"/>
              <a:gd name="connsiteY11" fmla="*/ 296215 h 805065"/>
              <a:gd name="connsiteX12" fmla="*/ 116084 w 285060"/>
              <a:gd name="connsiteY12" fmla="*/ 347730 h 805065"/>
              <a:gd name="connsiteX13" fmla="*/ 154721 w 285060"/>
              <a:gd name="connsiteY13" fmla="*/ 373488 h 805065"/>
              <a:gd name="connsiteX14" fmla="*/ 206236 w 285060"/>
              <a:gd name="connsiteY14" fmla="*/ 399245 h 805065"/>
              <a:gd name="connsiteX15" fmla="*/ 167600 w 285060"/>
              <a:gd name="connsiteY15" fmla="*/ 425003 h 805065"/>
              <a:gd name="connsiteX16" fmla="*/ 154721 w 285060"/>
              <a:gd name="connsiteY16" fmla="*/ 463640 h 805065"/>
              <a:gd name="connsiteX17" fmla="*/ 193357 w 285060"/>
              <a:gd name="connsiteY17" fmla="*/ 476519 h 805065"/>
              <a:gd name="connsiteX18" fmla="*/ 116084 w 285060"/>
              <a:gd name="connsiteY18" fmla="*/ 489398 h 805065"/>
              <a:gd name="connsiteX19" fmla="*/ 154721 w 285060"/>
              <a:gd name="connsiteY19" fmla="*/ 515155 h 805065"/>
              <a:gd name="connsiteX20" fmla="*/ 154721 w 285060"/>
              <a:gd name="connsiteY20" fmla="*/ 540913 h 805065"/>
              <a:gd name="connsiteX21" fmla="*/ 141842 w 285060"/>
              <a:gd name="connsiteY21" fmla="*/ 579550 h 805065"/>
              <a:gd name="connsiteX22" fmla="*/ 193357 w 285060"/>
              <a:gd name="connsiteY22" fmla="*/ 605307 h 805065"/>
              <a:gd name="connsiteX23" fmla="*/ 154721 w 285060"/>
              <a:gd name="connsiteY23" fmla="*/ 631065 h 805065"/>
              <a:gd name="connsiteX24" fmla="*/ 219115 w 285060"/>
              <a:gd name="connsiteY24" fmla="*/ 643944 h 805065"/>
              <a:gd name="connsiteX25" fmla="*/ 180478 w 285060"/>
              <a:gd name="connsiteY25" fmla="*/ 631065 h 805065"/>
              <a:gd name="connsiteX26" fmla="*/ 103205 w 285060"/>
              <a:gd name="connsiteY26" fmla="*/ 643944 h 805065"/>
              <a:gd name="connsiteX27" fmla="*/ 167600 w 285060"/>
              <a:gd name="connsiteY27" fmla="*/ 669702 h 805065"/>
              <a:gd name="connsiteX28" fmla="*/ 257752 w 285060"/>
              <a:gd name="connsiteY28" fmla="*/ 656823 h 805065"/>
              <a:gd name="connsiteX29" fmla="*/ 219115 w 285060"/>
              <a:gd name="connsiteY29" fmla="*/ 643944 h 805065"/>
              <a:gd name="connsiteX30" fmla="*/ 206236 w 285060"/>
              <a:gd name="connsiteY30" fmla="*/ 682581 h 805065"/>
              <a:gd name="connsiteX31" fmla="*/ 141842 w 285060"/>
              <a:gd name="connsiteY31" fmla="*/ 695460 h 805065"/>
              <a:gd name="connsiteX32" fmla="*/ 154721 w 285060"/>
              <a:gd name="connsiteY32" fmla="*/ 734096 h 805065"/>
              <a:gd name="connsiteX33" fmla="*/ 219115 w 285060"/>
              <a:gd name="connsiteY33" fmla="*/ 785612 h 805065"/>
              <a:gd name="connsiteX34" fmla="*/ 167600 w 285060"/>
              <a:gd name="connsiteY34" fmla="*/ 798491 h 805065"/>
              <a:gd name="connsiteX35" fmla="*/ 154721 w 285060"/>
              <a:gd name="connsiteY35" fmla="*/ 721217 h 80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060" h="805065">
                <a:moveTo>
                  <a:pt x="141842" y="0"/>
                </a:moveTo>
                <a:cubicBezTo>
                  <a:pt x="146135" y="12879"/>
                  <a:pt x="159763" y="26032"/>
                  <a:pt x="154721" y="38637"/>
                </a:cubicBezTo>
                <a:cubicBezTo>
                  <a:pt x="121433" y="121857"/>
                  <a:pt x="96591" y="5919"/>
                  <a:pt x="128963" y="103031"/>
                </a:cubicBezTo>
                <a:cubicBezTo>
                  <a:pt x="124670" y="115910"/>
                  <a:pt x="111042" y="129063"/>
                  <a:pt x="116084" y="141668"/>
                </a:cubicBezTo>
                <a:cubicBezTo>
                  <a:pt x="125966" y="166374"/>
                  <a:pt x="189427" y="176103"/>
                  <a:pt x="206236" y="180305"/>
                </a:cubicBezTo>
                <a:cubicBezTo>
                  <a:pt x="141842" y="184598"/>
                  <a:pt x="75107" y="175454"/>
                  <a:pt x="13053" y="193184"/>
                </a:cubicBezTo>
                <a:cubicBezTo>
                  <a:pt x="0" y="196913"/>
                  <a:pt x="16333" y="222221"/>
                  <a:pt x="25932" y="231820"/>
                </a:cubicBezTo>
                <a:cubicBezTo>
                  <a:pt x="35532" y="241419"/>
                  <a:pt x="51690" y="240406"/>
                  <a:pt x="64569" y="244699"/>
                </a:cubicBezTo>
                <a:cubicBezTo>
                  <a:pt x="86034" y="240406"/>
                  <a:pt x="107727" y="237129"/>
                  <a:pt x="128963" y="231820"/>
                </a:cubicBezTo>
                <a:cubicBezTo>
                  <a:pt x="142133" y="228527"/>
                  <a:pt x="155458" y="212870"/>
                  <a:pt x="167600" y="218941"/>
                </a:cubicBezTo>
                <a:cubicBezTo>
                  <a:pt x="179742" y="225012"/>
                  <a:pt x="176185" y="244699"/>
                  <a:pt x="180478" y="257578"/>
                </a:cubicBezTo>
                <a:cubicBezTo>
                  <a:pt x="91577" y="287212"/>
                  <a:pt x="171116" y="249403"/>
                  <a:pt x="180478" y="296215"/>
                </a:cubicBezTo>
                <a:cubicBezTo>
                  <a:pt x="187760" y="332624"/>
                  <a:pt x="133822" y="341817"/>
                  <a:pt x="116084" y="347730"/>
                </a:cubicBezTo>
                <a:cubicBezTo>
                  <a:pt x="128963" y="356316"/>
                  <a:pt x="141282" y="365808"/>
                  <a:pt x="154721" y="373488"/>
                </a:cubicBezTo>
                <a:cubicBezTo>
                  <a:pt x="171390" y="383013"/>
                  <a:pt x="201580" y="380620"/>
                  <a:pt x="206236" y="399245"/>
                </a:cubicBezTo>
                <a:cubicBezTo>
                  <a:pt x="209990" y="414261"/>
                  <a:pt x="180479" y="416417"/>
                  <a:pt x="167600" y="425003"/>
                </a:cubicBezTo>
                <a:cubicBezTo>
                  <a:pt x="163307" y="437882"/>
                  <a:pt x="148650" y="451497"/>
                  <a:pt x="154721" y="463640"/>
                </a:cubicBezTo>
                <a:cubicBezTo>
                  <a:pt x="160792" y="475782"/>
                  <a:pt x="204652" y="468989"/>
                  <a:pt x="193357" y="476519"/>
                </a:cubicBezTo>
                <a:cubicBezTo>
                  <a:pt x="171630" y="491004"/>
                  <a:pt x="141842" y="485105"/>
                  <a:pt x="116084" y="489398"/>
                </a:cubicBezTo>
                <a:cubicBezTo>
                  <a:pt x="128963" y="497984"/>
                  <a:pt x="140228" y="509720"/>
                  <a:pt x="154721" y="515155"/>
                </a:cubicBezTo>
                <a:cubicBezTo>
                  <a:pt x="214450" y="537553"/>
                  <a:pt x="266709" y="518515"/>
                  <a:pt x="154721" y="540913"/>
                </a:cubicBezTo>
                <a:cubicBezTo>
                  <a:pt x="150428" y="553792"/>
                  <a:pt x="130546" y="572020"/>
                  <a:pt x="141842" y="579550"/>
                </a:cubicBezTo>
                <a:cubicBezTo>
                  <a:pt x="191169" y="612435"/>
                  <a:pt x="285060" y="574742"/>
                  <a:pt x="193357" y="605307"/>
                </a:cubicBezTo>
                <a:cubicBezTo>
                  <a:pt x="180478" y="613893"/>
                  <a:pt x="146135" y="618186"/>
                  <a:pt x="154721" y="631065"/>
                </a:cubicBezTo>
                <a:cubicBezTo>
                  <a:pt x="166863" y="649278"/>
                  <a:pt x="197225" y="643944"/>
                  <a:pt x="219115" y="643944"/>
                </a:cubicBezTo>
                <a:cubicBezTo>
                  <a:pt x="232691" y="643944"/>
                  <a:pt x="193357" y="635358"/>
                  <a:pt x="180478" y="631065"/>
                </a:cubicBezTo>
                <a:lnTo>
                  <a:pt x="103205" y="643944"/>
                </a:lnTo>
                <a:cubicBezTo>
                  <a:pt x="95895" y="665876"/>
                  <a:pt x="144561" y="667782"/>
                  <a:pt x="167600" y="669702"/>
                </a:cubicBezTo>
                <a:cubicBezTo>
                  <a:pt x="197851" y="672223"/>
                  <a:pt x="227701" y="661116"/>
                  <a:pt x="257752" y="656823"/>
                </a:cubicBezTo>
                <a:cubicBezTo>
                  <a:pt x="244873" y="652530"/>
                  <a:pt x="232554" y="642024"/>
                  <a:pt x="219115" y="643944"/>
                </a:cubicBezTo>
                <a:cubicBezTo>
                  <a:pt x="107715" y="659858"/>
                  <a:pt x="183146" y="674884"/>
                  <a:pt x="206236" y="682581"/>
                </a:cubicBezTo>
                <a:cubicBezTo>
                  <a:pt x="184771" y="686874"/>
                  <a:pt x="157320" y="679982"/>
                  <a:pt x="141842" y="695460"/>
                </a:cubicBezTo>
                <a:cubicBezTo>
                  <a:pt x="132243" y="705059"/>
                  <a:pt x="148650" y="721954"/>
                  <a:pt x="154721" y="734096"/>
                </a:cubicBezTo>
                <a:cubicBezTo>
                  <a:pt x="178023" y="780700"/>
                  <a:pt x="174552" y="770758"/>
                  <a:pt x="219115" y="785612"/>
                </a:cubicBezTo>
                <a:cubicBezTo>
                  <a:pt x="201943" y="789905"/>
                  <a:pt x="184034" y="805065"/>
                  <a:pt x="167600" y="798491"/>
                </a:cubicBezTo>
                <a:cubicBezTo>
                  <a:pt x="150648" y="791710"/>
                  <a:pt x="154721" y="731617"/>
                  <a:pt x="154721" y="721217"/>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solidFill>
                <a:prstClr val="black"/>
              </a:solidFill>
            </a:endParaRPr>
          </a:p>
        </p:txBody>
      </p:sp>
      <p:sp>
        <p:nvSpPr>
          <p:cNvPr id="4" name="TextBox 3"/>
          <p:cNvSpPr txBox="1"/>
          <p:nvPr/>
        </p:nvSpPr>
        <p:spPr>
          <a:xfrm>
            <a:off x="6457951" y="903617"/>
            <a:ext cx="1494206" cy="323165"/>
          </a:xfrm>
          <a:prstGeom prst="rect">
            <a:avLst/>
          </a:prstGeom>
          <a:noFill/>
        </p:spPr>
        <p:txBody>
          <a:bodyPr wrap="square" rtlCol="0">
            <a:spAutoFit/>
          </a:bodyPr>
          <a:lstStyle/>
          <a:p>
            <a:r>
              <a:rPr lang="en-US" sz="1500" b="1" dirty="0">
                <a:solidFill>
                  <a:prstClr val="white"/>
                </a:solidFill>
              </a:rPr>
              <a:t>Fig 3B-9 A&amp;B</a:t>
            </a:r>
          </a:p>
        </p:txBody>
      </p:sp>
    </p:spTree>
    <p:extLst>
      <p:ext uri="{BB962C8B-B14F-4D97-AF65-F5344CB8AC3E}">
        <p14:creationId xmlns:p14="http://schemas.microsoft.com/office/powerpoint/2010/main" val="16957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150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6B200E-8209-4FE6-8C56-4EF29B488905}"/>
              </a:ext>
            </a:extLst>
          </p:cNvPr>
          <p:cNvSpPr txBox="1"/>
          <p:nvPr/>
        </p:nvSpPr>
        <p:spPr>
          <a:xfrm>
            <a:off x="1970315" y="2109107"/>
            <a:ext cx="5551714" cy="2308324"/>
          </a:xfrm>
          <a:prstGeom prst="rect">
            <a:avLst/>
          </a:prstGeom>
          <a:noFill/>
        </p:spPr>
        <p:txBody>
          <a:bodyPr wrap="square" rtlCol="0">
            <a:spAutoFit/>
          </a:bodyPr>
          <a:lstStyle/>
          <a:p>
            <a:pPr algn="ctr"/>
            <a:r>
              <a:rPr lang="en-US" sz="3600" dirty="0"/>
              <a:t>NHI Course 380118</a:t>
            </a:r>
          </a:p>
          <a:p>
            <a:pPr algn="ctr"/>
            <a:r>
              <a:rPr lang="en-US" sz="3600" i="1" dirty="0"/>
              <a:t>Signing and Markings for Complex Freeway Interchanges</a:t>
            </a:r>
          </a:p>
        </p:txBody>
      </p:sp>
    </p:spTree>
    <p:extLst>
      <p:ext uri="{BB962C8B-B14F-4D97-AF65-F5344CB8AC3E}">
        <p14:creationId xmlns:p14="http://schemas.microsoft.com/office/powerpoint/2010/main" val="144095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143000" y="857250"/>
            <a:ext cx="5543550" cy="1371600"/>
          </a:xfrm>
        </p:spPr>
        <p:txBody>
          <a:bodyPr>
            <a:normAutofit/>
          </a:bodyPr>
          <a:lstStyle/>
          <a:p>
            <a:pPr>
              <a:spcAft>
                <a:spcPts val="450"/>
              </a:spcAft>
            </a:pPr>
            <a:r>
              <a:rPr lang="en-US" dirty="0"/>
              <a:t>    </a:t>
            </a:r>
            <a:endParaRPr lang="en-US" sz="3000" dirty="0"/>
          </a:p>
        </p:txBody>
      </p:sp>
      <p:sp>
        <p:nvSpPr>
          <p:cNvPr id="55299" name="Rectangle 3"/>
          <p:cNvSpPr>
            <a:spLocks noGrp="1" noChangeArrowheads="1"/>
          </p:cNvSpPr>
          <p:nvPr>
            <p:ph type="body" sz="half" idx="1"/>
          </p:nvPr>
        </p:nvSpPr>
        <p:spPr>
          <a:xfrm>
            <a:off x="871303" y="2379688"/>
            <a:ext cx="3074858" cy="2300054"/>
          </a:xfrm>
        </p:spPr>
        <p:txBody>
          <a:bodyPr>
            <a:noAutofit/>
          </a:bodyPr>
          <a:lstStyle/>
          <a:p>
            <a:pPr>
              <a:lnSpc>
                <a:spcPct val="80000"/>
              </a:lnSpc>
              <a:buNone/>
            </a:pPr>
            <a:endParaRPr lang="en-US" dirty="0"/>
          </a:p>
          <a:p>
            <a:pPr lvl="1">
              <a:lnSpc>
                <a:spcPct val="80000"/>
              </a:lnSpc>
            </a:pPr>
            <a:r>
              <a:rPr lang="en-US" sz="2100" dirty="0"/>
              <a:t>Indicates point of departure at physical gore</a:t>
            </a:r>
          </a:p>
          <a:p>
            <a:pPr lvl="1">
              <a:lnSpc>
                <a:spcPct val="80000"/>
              </a:lnSpc>
            </a:pPr>
            <a:endParaRPr lang="en-US" sz="2100" dirty="0"/>
          </a:p>
          <a:p>
            <a:pPr lvl="1">
              <a:lnSpc>
                <a:spcPct val="80000"/>
              </a:lnSpc>
            </a:pPr>
            <a:r>
              <a:rPr lang="en-US" sz="2100" dirty="0"/>
              <a:t>Consistent placement vital</a:t>
            </a:r>
          </a:p>
          <a:p>
            <a:pPr lvl="1">
              <a:lnSpc>
                <a:spcPct val="80000"/>
              </a:lnSpc>
              <a:buFontTx/>
              <a:buNone/>
            </a:pPr>
            <a:r>
              <a:rPr lang="en-US" sz="2100" dirty="0"/>
              <a:t>		</a:t>
            </a:r>
          </a:p>
          <a:p>
            <a:pPr>
              <a:lnSpc>
                <a:spcPct val="80000"/>
              </a:lnSpc>
              <a:buFontTx/>
              <a:buNone/>
            </a:pPr>
            <a:r>
              <a:rPr lang="en-US" sz="1425" dirty="0"/>
              <a:t>	</a:t>
            </a:r>
          </a:p>
        </p:txBody>
      </p:sp>
      <p:sp>
        <p:nvSpPr>
          <p:cNvPr id="4" name="Slide Number Placeholder 3"/>
          <p:cNvSpPr>
            <a:spLocks noGrp="1"/>
          </p:cNvSpPr>
          <p:nvPr>
            <p:ph type="sldNum" sz="quarter" idx="12"/>
          </p:nvPr>
        </p:nvSpPr>
        <p:spPr/>
        <p:txBody>
          <a:bodyPr/>
          <a:lstStyle/>
          <a:p>
            <a:r>
              <a:rPr lang="en-US"/>
              <a:t>3-</a:t>
            </a:r>
            <a:fld id="{2B5416A2-9B01-4E7E-A312-BBF05BBF05FE}" type="slidenum">
              <a:rPr lang="en-US" smtClean="0"/>
              <a:pPr/>
              <a:t>4</a:t>
            </a:fld>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877279261"/>
              </p:ext>
            </p:extLst>
          </p:nvPr>
        </p:nvGraphicFramePr>
        <p:xfrm>
          <a:off x="4665689" y="2486025"/>
          <a:ext cx="3105845" cy="2671838"/>
        </p:xfrm>
        <a:graphic>
          <a:graphicData uri="http://schemas.openxmlformats.org/presentationml/2006/ole">
            <mc:AlternateContent xmlns:mc="http://schemas.openxmlformats.org/markup-compatibility/2006">
              <mc:Choice xmlns:v="urn:schemas-microsoft-com:vml" Requires="v">
                <p:oleObj spid="_x0000_s1050" name="Document" r:id="rId4" imgW="5616212" imgH="8426966" progId="Word.Document.12">
                  <p:embed/>
                </p:oleObj>
              </mc:Choice>
              <mc:Fallback>
                <p:oleObj name="Document" r:id="rId4" imgW="5616212" imgH="8426966" progId="Word.Document.12">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l="61870" t="78127"/>
                      <a:stretch>
                        <a:fillRect/>
                      </a:stretch>
                    </p:blipFill>
                    <p:spPr bwMode="auto">
                      <a:xfrm>
                        <a:off x="4665689" y="2486025"/>
                        <a:ext cx="3105845" cy="2671838"/>
                      </a:xfrm>
                      <a:prstGeom prst="rect">
                        <a:avLst/>
                      </a:prstGeom>
                      <a:noFill/>
                      <a:extLst/>
                    </p:spPr>
                  </p:pic>
                </p:oleObj>
              </mc:Fallback>
            </mc:AlternateContent>
          </a:graphicData>
        </a:graphic>
      </p:graphicFrame>
      <p:sp>
        <p:nvSpPr>
          <p:cNvPr id="8" name="Rectangle 2"/>
          <p:cNvSpPr txBox="1">
            <a:spLocks noChangeArrowheads="1"/>
          </p:cNvSpPr>
          <p:nvPr/>
        </p:nvSpPr>
        <p:spPr>
          <a:xfrm>
            <a:off x="3444928" y="1114425"/>
            <a:ext cx="1681709" cy="857250"/>
          </a:xfrm>
          <a:prstGeom prst="rect">
            <a:avLst/>
          </a:prstGeom>
        </p:spPr>
        <p:txBody>
          <a:bodyPr vert="horz" lIns="0" rIns="0" bIns="0" anchor="b">
            <a:noAutofit/>
          </a:bodyPr>
          <a:lstStyle/>
          <a:p>
            <a:pPr algn="ctr">
              <a:spcBef>
                <a:spcPts val="900"/>
              </a:spcBef>
              <a:defRPr/>
            </a:pP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
            </a:r>
            <a:br>
              <a:rPr lang="en-US" sz="3300" dirty="0">
                <a:solidFill>
                  <a:schemeClr val="tx2"/>
                </a:solidFill>
                <a:latin typeface="+mj-lt"/>
                <a:ea typeface="+mj-ea"/>
                <a:cs typeface="+mj-cs"/>
              </a:rPr>
            </a:br>
            <a:r>
              <a:rPr lang="en-US" sz="3300" dirty="0">
                <a:solidFill>
                  <a:schemeClr val="tx2"/>
                </a:solidFill>
                <a:latin typeface="+mj-lt"/>
                <a:ea typeface="+mj-ea"/>
                <a:cs typeface="+mj-cs"/>
              </a:rPr>
              <a:t>Gore Sign </a:t>
            </a:r>
          </a:p>
        </p:txBody>
      </p:sp>
    </p:spTree>
    <p:extLst>
      <p:ext uri="{BB962C8B-B14F-4D97-AF65-F5344CB8AC3E}">
        <p14:creationId xmlns:p14="http://schemas.microsoft.com/office/powerpoint/2010/main" val="16176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C278-ABEC-447F-AFAC-B01C0734B0E1}"/>
              </a:ext>
            </a:extLst>
          </p:cNvPr>
          <p:cNvSpPr>
            <a:spLocks noGrp="1"/>
          </p:cNvSpPr>
          <p:nvPr>
            <p:ph type="ctrTitle"/>
          </p:nvPr>
        </p:nvSpPr>
        <p:spPr>
          <a:xfrm>
            <a:off x="1045028" y="1096736"/>
            <a:ext cx="6858000" cy="587829"/>
          </a:xfrm>
        </p:spPr>
        <p:txBody>
          <a:bodyPr>
            <a:normAutofit/>
          </a:bodyPr>
          <a:lstStyle/>
          <a:p>
            <a:r>
              <a:rPr lang="en-US" sz="2700" b="1" dirty="0"/>
              <a:t>Physical Gore vs Theoretical Gore</a:t>
            </a:r>
          </a:p>
        </p:txBody>
      </p:sp>
      <p:pic>
        <p:nvPicPr>
          <p:cNvPr id="4" name="Picture 3">
            <a:extLst>
              <a:ext uri="{FF2B5EF4-FFF2-40B4-BE49-F238E27FC236}">
                <a16:creationId xmlns:a16="http://schemas.microsoft.com/office/drawing/2014/main" id="{C19F494E-B065-4415-B161-DB5230C7CF39}"/>
              </a:ext>
            </a:extLst>
          </p:cNvPr>
          <p:cNvPicPr>
            <a:picLocks noChangeAspect="1"/>
          </p:cNvPicPr>
          <p:nvPr/>
        </p:nvPicPr>
        <p:blipFill>
          <a:blip r:embed="rId2"/>
          <a:stretch>
            <a:fillRect/>
          </a:stretch>
        </p:blipFill>
        <p:spPr>
          <a:xfrm>
            <a:off x="2688772" y="1752648"/>
            <a:ext cx="3494314" cy="4007936"/>
          </a:xfrm>
          <a:prstGeom prst="rect">
            <a:avLst/>
          </a:prstGeom>
        </p:spPr>
      </p:pic>
    </p:spTree>
    <p:extLst>
      <p:ext uri="{BB962C8B-B14F-4D97-AF65-F5344CB8AC3E}">
        <p14:creationId xmlns:p14="http://schemas.microsoft.com/office/powerpoint/2010/main" val="83566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0201" y="2005063"/>
            <a:ext cx="3257550" cy="3843851"/>
            <a:chOff x="609600" y="838200"/>
            <a:chExt cx="5114925" cy="6210300"/>
          </a:xfrm>
        </p:grpSpPr>
        <p:pic>
          <p:nvPicPr>
            <p:cNvPr id="243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511492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600" y="5410200"/>
              <a:ext cx="1447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TextBox 6"/>
          <p:cNvSpPr txBox="1"/>
          <p:nvPr/>
        </p:nvSpPr>
        <p:spPr>
          <a:xfrm>
            <a:off x="4913685" y="3018904"/>
            <a:ext cx="1135856" cy="507831"/>
          </a:xfrm>
          <a:prstGeom prst="rect">
            <a:avLst/>
          </a:prstGeom>
          <a:noFill/>
        </p:spPr>
        <p:txBody>
          <a:bodyPr wrap="square" rtlCol="0">
            <a:spAutoFit/>
          </a:bodyPr>
          <a:lstStyle/>
          <a:p>
            <a:r>
              <a:rPr lang="en-US" sz="1350" dirty="0"/>
              <a:t>Exit Direction (ED)</a:t>
            </a:r>
          </a:p>
        </p:txBody>
      </p:sp>
      <p:sp>
        <p:nvSpPr>
          <p:cNvPr id="9" name="TextBox 8"/>
          <p:cNvSpPr txBox="1"/>
          <p:nvPr/>
        </p:nvSpPr>
        <p:spPr>
          <a:xfrm>
            <a:off x="4832215" y="4348663"/>
            <a:ext cx="1135856" cy="507831"/>
          </a:xfrm>
          <a:prstGeom prst="rect">
            <a:avLst/>
          </a:prstGeom>
          <a:noFill/>
        </p:spPr>
        <p:txBody>
          <a:bodyPr wrap="square" rtlCol="0">
            <a:spAutoFit/>
          </a:bodyPr>
          <a:lstStyle/>
          <a:p>
            <a:r>
              <a:rPr lang="en-US" sz="1350" dirty="0"/>
              <a:t>Advance Guide (AG)</a:t>
            </a:r>
          </a:p>
        </p:txBody>
      </p:sp>
      <p:sp>
        <p:nvSpPr>
          <p:cNvPr id="10" name="TextBox 9"/>
          <p:cNvSpPr txBox="1"/>
          <p:nvPr/>
        </p:nvSpPr>
        <p:spPr>
          <a:xfrm>
            <a:off x="4832214" y="5138418"/>
            <a:ext cx="1135856" cy="507831"/>
          </a:xfrm>
          <a:prstGeom prst="rect">
            <a:avLst/>
          </a:prstGeom>
          <a:noFill/>
        </p:spPr>
        <p:txBody>
          <a:bodyPr wrap="square" rtlCol="0">
            <a:spAutoFit/>
          </a:bodyPr>
          <a:lstStyle/>
          <a:p>
            <a:r>
              <a:rPr lang="en-US" sz="1350" dirty="0"/>
              <a:t>Advance Guide (AG)</a:t>
            </a:r>
          </a:p>
        </p:txBody>
      </p:sp>
      <p:sp>
        <p:nvSpPr>
          <p:cNvPr id="11" name="TextBox 10"/>
          <p:cNvSpPr txBox="1"/>
          <p:nvPr/>
        </p:nvSpPr>
        <p:spPr>
          <a:xfrm>
            <a:off x="1600202" y="2908072"/>
            <a:ext cx="1135856" cy="300082"/>
          </a:xfrm>
          <a:prstGeom prst="rect">
            <a:avLst/>
          </a:prstGeom>
          <a:noFill/>
        </p:spPr>
        <p:txBody>
          <a:bodyPr wrap="square" rtlCol="0">
            <a:spAutoFit/>
          </a:bodyPr>
          <a:lstStyle/>
          <a:p>
            <a:r>
              <a:rPr lang="en-US" sz="1350" dirty="0"/>
              <a:t>Gore</a:t>
            </a:r>
          </a:p>
        </p:txBody>
      </p:sp>
      <p:sp>
        <p:nvSpPr>
          <p:cNvPr id="17" name="Rectangle 16"/>
          <p:cNvSpPr/>
          <p:nvPr/>
        </p:nvSpPr>
        <p:spPr>
          <a:xfrm>
            <a:off x="6412427" y="936567"/>
            <a:ext cx="877163" cy="300082"/>
          </a:xfrm>
          <a:prstGeom prst="rect">
            <a:avLst/>
          </a:prstGeom>
        </p:spPr>
        <p:txBody>
          <a:bodyPr wrap="none">
            <a:spAutoFit/>
          </a:bodyPr>
          <a:lstStyle/>
          <a:p>
            <a:r>
              <a:rPr lang="en-US" sz="1350" b="1" dirty="0">
                <a:solidFill>
                  <a:schemeClr val="bg1"/>
                </a:solidFill>
              </a:rPr>
              <a:t>Fig. 2E-38</a:t>
            </a:r>
          </a:p>
        </p:txBody>
      </p:sp>
      <p:sp>
        <p:nvSpPr>
          <p:cNvPr id="4" name="Slide Number Placeholder 3"/>
          <p:cNvSpPr>
            <a:spLocks noGrp="1"/>
          </p:cNvSpPr>
          <p:nvPr>
            <p:ph type="sldNum" sz="quarter" idx="12"/>
          </p:nvPr>
        </p:nvSpPr>
        <p:spPr/>
        <p:txBody>
          <a:bodyPr/>
          <a:lstStyle/>
          <a:p>
            <a:r>
              <a:rPr lang="en-US"/>
              <a:t>3-</a:t>
            </a:r>
            <a:fld id="{2B5416A2-9B01-4E7E-A312-BBF05BBF05FE}" type="slidenum">
              <a:rPr lang="en-US" smtClean="0"/>
              <a:pPr/>
              <a:t>6</a:t>
            </a:fld>
            <a:endParaRPr lang="en-US" dirty="0"/>
          </a:p>
        </p:txBody>
      </p:sp>
      <p:sp>
        <p:nvSpPr>
          <p:cNvPr id="18" name="Rectangle 2"/>
          <p:cNvSpPr txBox="1">
            <a:spLocks noChangeArrowheads="1"/>
          </p:cNvSpPr>
          <p:nvPr/>
        </p:nvSpPr>
        <p:spPr>
          <a:xfrm>
            <a:off x="1684237" y="1485900"/>
            <a:ext cx="5770661" cy="857250"/>
          </a:xfrm>
          <a:prstGeom prst="rect">
            <a:avLst/>
          </a:prstGeom>
          <a:solidFill>
            <a:schemeClr val="bg1"/>
          </a:solidFill>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750" dirty="0"/>
              <a:t>   </a:t>
            </a:r>
            <a:r>
              <a:rPr lang="en-US" sz="4050" dirty="0"/>
              <a:t>Conventional Group</a:t>
            </a:r>
            <a:br>
              <a:rPr lang="en-US" sz="4050" dirty="0"/>
            </a:br>
            <a:r>
              <a:rPr lang="en-US" sz="2625" dirty="0"/>
              <a:t>     *No Lane Drops</a:t>
            </a:r>
          </a:p>
        </p:txBody>
      </p:sp>
      <p:sp>
        <p:nvSpPr>
          <p:cNvPr id="3" name="TextBox 2"/>
          <p:cNvSpPr txBox="1"/>
          <p:nvPr/>
        </p:nvSpPr>
        <p:spPr>
          <a:xfrm>
            <a:off x="6292789" y="3018904"/>
            <a:ext cx="1536761" cy="1200329"/>
          </a:xfrm>
          <a:prstGeom prst="rect">
            <a:avLst/>
          </a:prstGeom>
          <a:noFill/>
        </p:spPr>
        <p:txBody>
          <a:bodyPr wrap="square" rtlCol="0">
            <a:spAutoFit/>
          </a:bodyPr>
          <a:lstStyle/>
          <a:p>
            <a:r>
              <a:rPr lang="en-US" dirty="0"/>
              <a:t>* Tapered or Parallel Developed Aux Lanes</a:t>
            </a:r>
          </a:p>
        </p:txBody>
      </p:sp>
      <p:sp>
        <p:nvSpPr>
          <p:cNvPr id="8" name="TextBox 7"/>
          <p:cNvSpPr txBox="1"/>
          <p:nvPr/>
        </p:nvSpPr>
        <p:spPr>
          <a:xfrm>
            <a:off x="3657600" y="2477135"/>
            <a:ext cx="1256084" cy="300082"/>
          </a:xfrm>
          <a:prstGeom prst="rect">
            <a:avLst/>
          </a:prstGeom>
          <a:solidFill>
            <a:schemeClr val="bg1"/>
          </a:solidFill>
        </p:spPr>
        <p:txBody>
          <a:bodyPr wrap="square" rtlCol="0">
            <a:spAutoFit/>
          </a:bodyPr>
          <a:lstStyle/>
          <a:p>
            <a:endParaRPr lang="en-US" sz="1350" dirty="0"/>
          </a:p>
        </p:txBody>
      </p:sp>
    </p:spTree>
    <p:extLst>
      <p:ext uri="{BB962C8B-B14F-4D97-AF65-F5344CB8AC3E}">
        <p14:creationId xmlns:p14="http://schemas.microsoft.com/office/powerpoint/2010/main" val="274827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65864-50AD-4753-9127-8EE302E88BD4}"/>
              </a:ext>
            </a:extLst>
          </p:cNvPr>
          <p:cNvSpPr txBox="1"/>
          <p:nvPr/>
        </p:nvSpPr>
        <p:spPr>
          <a:xfrm>
            <a:off x="2547257" y="1303565"/>
            <a:ext cx="4207106" cy="507831"/>
          </a:xfrm>
          <a:prstGeom prst="rect">
            <a:avLst/>
          </a:prstGeom>
          <a:noFill/>
        </p:spPr>
        <p:txBody>
          <a:bodyPr wrap="square" rtlCol="0">
            <a:spAutoFit/>
          </a:bodyPr>
          <a:lstStyle/>
          <a:p>
            <a:pPr algn="ctr"/>
            <a:r>
              <a:rPr lang="en-US" sz="2700" b="1" dirty="0"/>
              <a:t>Supplemental Guide Signs</a:t>
            </a:r>
          </a:p>
        </p:txBody>
      </p:sp>
      <p:sp>
        <p:nvSpPr>
          <p:cNvPr id="3" name="TextBox 2">
            <a:extLst>
              <a:ext uri="{FF2B5EF4-FFF2-40B4-BE49-F238E27FC236}">
                <a16:creationId xmlns:a16="http://schemas.microsoft.com/office/drawing/2014/main" id="{7B77B76F-C0E0-45F8-A6B7-2701F1D619E3}"/>
              </a:ext>
            </a:extLst>
          </p:cNvPr>
          <p:cNvSpPr txBox="1"/>
          <p:nvPr/>
        </p:nvSpPr>
        <p:spPr>
          <a:xfrm>
            <a:off x="609600" y="2245513"/>
            <a:ext cx="4735286" cy="332398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100" dirty="0"/>
              <a:t>One supplemental sign each direction</a:t>
            </a:r>
          </a:p>
          <a:p>
            <a:pPr marL="342900" indent="-342900">
              <a:lnSpc>
                <a:spcPct val="200000"/>
              </a:lnSpc>
              <a:buFont typeface="Arial" panose="020B0604020202020204" pitchFamily="34" charset="0"/>
              <a:buChar char="•"/>
            </a:pPr>
            <a:r>
              <a:rPr lang="en-US" sz="2100" dirty="0"/>
              <a:t>Two Destinations per sign maximum</a:t>
            </a:r>
          </a:p>
          <a:p>
            <a:pPr marL="342900" indent="-342900">
              <a:lnSpc>
                <a:spcPct val="200000"/>
              </a:lnSpc>
              <a:buFont typeface="Arial" panose="020B0604020202020204" pitchFamily="34" charset="0"/>
              <a:buChar char="•"/>
            </a:pPr>
            <a:r>
              <a:rPr lang="en-US" sz="2100" dirty="0"/>
              <a:t>Brown and Green (does not include Blue)</a:t>
            </a:r>
          </a:p>
          <a:p>
            <a:pPr marL="342900" indent="-342900">
              <a:lnSpc>
                <a:spcPct val="200000"/>
              </a:lnSpc>
              <a:buFont typeface="Arial" panose="020B0604020202020204" pitchFamily="34" charset="0"/>
              <a:buChar char="•"/>
            </a:pPr>
            <a:r>
              <a:rPr lang="en-US" sz="2100" dirty="0"/>
              <a:t>State Policy/AASHTO Guide</a:t>
            </a:r>
          </a:p>
        </p:txBody>
      </p:sp>
      <p:pic>
        <p:nvPicPr>
          <p:cNvPr id="5" name="Picture 4">
            <a:extLst>
              <a:ext uri="{FF2B5EF4-FFF2-40B4-BE49-F238E27FC236}">
                <a16:creationId xmlns:a16="http://schemas.microsoft.com/office/drawing/2014/main" id="{4164C6BC-83C8-465E-99CB-465F74C53F6E}"/>
              </a:ext>
            </a:extLst>
          </p:cNvPr>
          <p:cNvPicPr>
            <a:picLocks noChangeAspect="1"/>
          </p:cNvPicPr>
          <p:nvPr/>
        </p:nvPicPr>
        <p:blipFill>
          <a:blip r:embed="rId2"/>
          <a:stretch>
            <a:fillRect/>
          </a:stretch>
        </p:blipFill>
        <p:spPr>
          <a:xfrm>
            <a:off x="5344886" y="2335837"/>
            <a:ext cx="3145461" cy="3508766"/>
          </a:xfrm>
          <a:prstGeom prst="rect">
            <a:avLst/>
          </a:prstGeom>
        </p:spPr>
      </p:pic>
    </p:spTree>
    <p:extLst>
      <p:ext uri="{BB962C8B-B14F-4D97-AF65-F5344CB8AC3E}">
        <p14:creationId xmlns:p14="http://schemas.microsoft.com/office/powerpoint/2010/main" val="331320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BD50F0-7C25-4E2A-BDEA-176EFC860A7B}"/>
              </a:ext>
            </a:extLst>
          </p:cNvPr>
          <p:cNvPicPr>
            <a:picLocks noChangeAspect="1"/>
          </p:cNvPicPr>
          <p:nvPr/>
        </p:nvPicPr>
        <p:blipFill>
          <a:blip r:embed="rId2"/>
          <a:stretch>
            <a:fillRect/>
          </a:stretch>
        </p:blipFill>
        <p:spPr>
          <a:xfrm>
            <a:off x="1870302" y="1652587"/>
            <a:ext cx="4105955" cy="4105955"/>
          </a:xfrm>
          <a:prstGeom prst="rect">
            <a:avLst/>
          </a:prstGeom>
        </p:spPr>
      </p:pic>
      <p:sp>
        <p:nvSpPr>
          <p:cNvPr id="3" name="TextBox 2">
            <a:extLst>
              <a:ext uri="{FF2B5EF4-FFF2-40B4-BE49-F238E27FC236}">
                <a16:creationId xmlns:a16="http://schemas.microsoft.com/office/drawing/2014/main" id="{A0DFF970-DF05-483A-99C0-B56696A556C0}"/>
              </a:ext>
            </a:extLst>
          </p:cNvPr>
          <p:cNvSpPr txBox="1"/>
          <p:nvPr/>
        </p:nvSpPr>
        <p:spPr>
          <a:xfrm>
            <a:off x="1484879" y="955222"/>
            <a:ext cx="5993244" cy="600164"/>
          </a:xfrm>
          <a:prstGeom prst="rect">
            <a:avLst/>
          </a:prstGeom>
          <a:noFill/>
        </p:spPr>
        <p:txBody>
          <a:bodyPr wrap="none" rtlCol="0">
            <a:spAutoFit/>
          </a:bodyPr>
          <a:lstStyle/>
          <a:p>
            <a:r>
              <a:rPr lang="en-US" sz="3300" b="1" dirty="0"/>
              <a:t>Sign Spacing – 800 feet minimum</a:t>
            </a:r>
          </a:p>
        </p:txBody>
      </p:sp>
    </p:spTree>
    <p:extLst>
      <p:ext uri="{BB962C8B-B14F-4D97-AF65-F5344CB8AC3E}">
        <p14:creationId xmlns:p14="http://schemas.microsoft.com/office/powerpoint/2010/main" val="118815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91EC9-CCED-4697-995C-0A4768BFE7BE}"/>
              </a:ext>
            </a:extLst>
          </p:cNvPr>
          <p:cNvSpPr txBox="1"/>
          <p:nvPr/>
        </p:nvSpPr>
        <p:spPr>
          <a:xfrm>
            <a:off x="1947798" y="1199882"/>
            <a:ext cx="4870822" cy="830997"/>
          </a:xfrm>
          <a:prstGeom prst="rect">
            <a:avLst/>
          </a:prstGeom>
          <a:noFill/>
        </p:spPr>
        <p:txBody>
          <a:bodyPr wrap="none" rtlCol="0">
            <a:spAutoFit/>
          </a:bodyPr>
          <a:lstStyle/>
          <a:p>
            <a:pPr algn="ctr"/>
            <a:r>
              <a:rPr lang="en-US" sz="2400" b="1" dirty="0"/>
              <a:t>Spacing Requirement also applies to </a:t>
            </a:r>
          </a:p>
          <a:p>
            <a:pPr algn="ctr"/>
            <a:r>
              <a:rPr lang="en-US" sz="2400" b="1" dirty="0"/>
              <a:t>Overhead Dynamic Message Signs</a:t>
            </a:r>
          </a:p>
        </p:txBody>
      </p:sp>
      <p:pic>
        <p:nvPicPr>
          <p:cNvPr id="4" name="Picture 3">
            <a:extLst>
              <a:ext uri="{FF2B5EF4-FFF2-40B4-BE49-F238E27FC236}">
                <a16:creationId xmlns:a16="http://schemas.microsoft.com/office/drawing/2014/main" id="{1936550E-E01F-486E-9BCB-02EEF48CC64F}"/>
              </a:ext>
            </a:extLst>
          </p:cNvPr>
          <p:cNvPicPr>
            <a:picLocks noChangeAspect="1"/>
          </p:cNvPicPr>
          <p:nvPr/>
        </p:nvPicPr>
        <p:blipFill>
          <a:blip r:embed="rId2"/>
          <a:stretch>
            <a:fillRect/>
          </a:stretch>
        </p:blipFill>
        <p:spPr>
          <a:xfrm>
            <a:off x="781216" y="2058008"/>
            <a:ext cx="7305020" cy="3781421"/>
          </a:xfrm>
          <a:prstGeom prst="rect">
            <a:avLst/>
          </a:prstGeom>
        </p:spPr>
      </p:pic>
    </p:spTree>
    <p:extLst>
      <p:ext uri="{BB962C8B-B14F-4D97-AF65-F5344CB8AC3E}">
        <p14:creationId xmlns:p14="http://schemas.microsoft.com/office/powerpoint/2010/main" val="450738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2018</Year>
    <Day xmlns="b47a5aad-adfb-4dac-9d3f-47090e67d565">Wednesday</Day>
    <Speakers xmlns="b47a5aad-adfb-4dac-9d3f-47090e67d565">Duane Thomas</Speakers>
    <Section xmlns="b47a5aad-adfb-4dac-9d3f-47090e67d565">Project Management</Section>
  </documentManagement>
</p:properties>
</file>

<file path=customXml/itemProps1.xml><?xml version="1.0" encoding="utf-8"?>
<ds:datastoreItem xmlns:ds="http://schemas.openxmlformats.org/officeDocument/2006/customXml" ds:itemID="{46720358-C031-4835-ABCD-14A2D387EC95}"/>
</file>

<file path=customXml/itemProps2.xml><?xml version="1.0" encoding="utf-8"?>
<ds:datastoreItem xmlns:ds="http://schemas.openxmlformats.org/officeDocument/2006/customXml" ds:itemID="{3F04E196-B793-4E3E-81E2-EDE7CCFFCBBC}"/>
</file>

<file path=customXml/itemProps3.xml><?xml version="1.0" encoding="utf-8"?>
<ds:datastoreItem xmlns:ds="http://schemas.openxmlformats.org/officeDocument/2006/customXml" ds:itemID="{6B64E3DF-EFB0-48A1-9D72-A194784A6D5A}"/>
</file>

<file path=docProps/app.xml><?xml version="1.0" encoding="utf-8"?>
<Properties xmlns="http://schemas.openxmlformats.org/officeDocument/2006/extended-properties" xmlns:vt="http://schemas.openxmlformats.org/officeDocument/2006/docPropsVTypes">
  <Template>Office Theme</Template>
  <TotalTime>483</TotalTime>
  <Words>3649</Words>
  <Application>Microsoft Office PowerPoint</Application>
  <PresentationFormat>On-screen Show (4:3)</PresentationFormat>
  <Paragraphs>445</Paragraphs>
  <Slides>39</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Arial Narrow</vt:lpstr>
      <vt:lpstr>Calibri</vt:lpstr>
      <vt:lpstr>Calibri Light</vt:lpstr>
      <vt:lpstr>Times New Roman</vt:lpstr>
      <vt:lpstr>Trebuchet MS</vt:lpstr>
      <vt:lpstr>Wingdings</vt:lpstr>
      <vt:lpstr>Office Theme</vt:lpstr>
      <vt:lpstr>Document</vt:lpstr>
      <vt:lpstr>Signing and Markings for Complex Freeway Interchanges  Duane Thomas, P.E. FHWA Resource Center and MUTCD Team  ACEC/KYTC/FHWA Partnering Conference September 5, 2018</vt:lpstr>
      <vt:lpstr>   Conventional Group      Type - Advance Guide (AG)</vt:lpstr>
      <vt:lpstr>PowerPoint Presentation</vt:lpstr>
      <vt:lpstr>    </vt:lpstr>
      <vt:lpstr>Physical Gore vs Theoretical Gore</vt:lpstr>
      <vt:lpstr>PowerPoint Presentation</vt:lpstr>
      <vt:lpstr>PowerPoint Presentation</vt:lpstr>
      <vt:lpstr>PowerPoint Presentation</vt:lpstr>
      <vt:lpstr>PowerPoint Presentation</vt:lpstr>
      <vt:lpstr>PowerPoint Presentation</vt:lpstr>
      <vt:lpstr>MUTCD  Figure 2E-13 </vt:lpstr>
      <vt:lpstr>The 2 Purposes of Arrows</vt:lpstr>
      <vt:lpstr>Down Arrows-Interchange Guide Signs</vt:lpstr>
      <vt:lpstr>         Black Arrows on Yellow (Y/B)</vt:lpstr>
      <vt:lpstr>Down Arrows on Pull-Throughs</vt:lpstr>
      <vt:lpstr>Upward Slanting Arrows -     General </vt:lpstr>
      <vt:lpstr>Black Arrows on Yellow (Y/B)</vt:lpstr>
      <vt:lpstr>PowerPoint Presentation</vt:lpstr>
      <vt:lpstr>PowerPoint Presentation</vt:lpstr>
      <vt:lpstr>Diagrammatic Group </vt:lpstr>
      <vt:lpstr>Diagrammatic Group  Arrow Per Lane (APL)</vt:lpstr>
      <vt:lpstr>MUTCD Interchange Classification</vt:lpstr>
      <vt:lpstr>MUTCD Interchange Classification</vt:lpstr>
      <vt:lpstr>MUTCD Interchange Classification</vt:lpstr>
      <vt:lpstr>PowerPoint Presentation</vt:lpstr>
      <vt:lpstr>PowerPoint Presentation</vt:lpstr>
      <vt:lpstr>PowerPoint Presentation</vt:lpstr>
      <vt:lpstr>PowerPoint Presentation</vt:lpstr>
      <vt:lpstr>Diagrammatic Group</vt:lpstr>
      <vt:lpstr>PowerPoint Presentation</vt:lpstr>
      <vt:lpstr>PowerPoint Presentation</vt:lpstr>
      <vt:lpstr>PowerPoint Presentation</vt:lpstr>
      <vt:lpstr>PowerPoint Presentation</vt:lpstr>
      <vt:lpstr>PowerPoint Presentation</vt:lpstr>
      <vt:lpstr>Dropped Lane </vt:lpstr>
      <vt:lpstr>In advance of freeway splits…</vt:lpstr>
      <vt:lpstr>PowerPoint Presentation</vt:lpstr>
      <vt:lpstr>Entrance Ramp Markings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Duane (FHWA)</dc:creator>
  <cp:lastModifiedBy>Design</cp:lastModifiedBy>
  <cp:revision>29</cp:revision>
  <dcterms:created xsi:type="dcterms:W3CDTF">2018-03-16T17:32:29Z</dcterms:created>
  <dcterms:modified xsi:type="dcterms:W3CDTF">2018-09-05T10:31:54Z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